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sldIdLst>
    <p:sldId id="256" r:id="rId2"/>
    <p:sldId id="257" r:id="rId3"/>
    <p:sldId id="258" r:id="rId4"/>
    <p:sldId id="259" r:id="rId5"/>
    <p:sldId id="260" r:id="rId6"/>
    <p:sldId id="261" r:id="rId7"/>
    <p:sldId id="262" r:id="rId8"/>
    <p:sldId id="263" r:id="rId9"/>
    <p:sldId id="264" r:id="rId10"/>
    <p:sldId id="265" r:id="rId11"/>
    <p:sldId id="266" r:id="rId12"/>
    <p:sldId id="273" r:id="rId13"/>
    <p:sldId id="267" r:id="rId14"/>
    <p:sldId id="268" r:id="rId15"/>
    <p:sldId id="270" r:id="rId16"/>
    <p:sldId id="271" r:id="rId17"/>
    <p:sldId id="269" r:id="rId18"/>
    <p:sldId id="274" r:id="rId19"/>
    <p:sldId id="276" r:id="rId20"/>
    <p:sldId id="275" r:id="rId21"/>
    <p:sldId id="272" r:id="rId22"/>
    <p:sldId id="305" r:id="rId23"/>
    <p:sldId id="277" r:id="rId24"/>
    <p:sldId id="278" r:id="rId25"/>
    <p:sldId id="288" r:id="rId26"/>
    <p:sldId id="307" r:id="rId27"/>
    <p:sldId id="295" r:id="rId28"/>
    <p:sldId id="279" r:id="rId29"/>
    <p:sldId id="280" r:id="rId30"/>
    <p:sldId id="289" r:id="rId31"/>
    <p:sldId id="308" r:id="rId32"/>
    <p:sldId id="296" r:id="rId33"/>
    <p:sldId id="281" r:id="rId34"/>
    <p:sldId id="290" r:id="rId35"/>
    <p:sldId id="306" r:id="rId36"/>
    <p:sldId id="298" r:id="rId37"/>
    <p:sldId id="282" r:id="rId38"/>
    <p:sldId id="283" r:id="rId39"/>
    <p:sldId id="291" r:id="rId40"/>
    <p:sldId id="309" r:id="rId41"/>
    <p:sldId id="297" r:id="rId42"/>
    <p:sldId id="284" r:id="rId43"/>
    <p:sldId id="285" r:id="rId44"/>
    <p:sldId id="292" r:id="rId45"/>
    <p:sldId id="310" r:id="rId46"/>
    <p:sldId id="299" r:id="rId47"/>
    <p:sldId id="286" r:id="rId48"/>
    <p:sldId id="287" r:id="rId49"/>
    <p:sldId id="293" r:id="rId50"/>
    <p:sldId id="311" r:id="rId51"/>
    <p:sldId id="294" r:id="rId52"/>
    <p:sldId id="304" r:id="rId53"/>
    <p:sldId id="300" r:id="rId54"/>
    <p:sldId id="313" r:id="rId55"/>
    <p:sldId id="312" r:id="rId56"/>
    <p:sldId id="314"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1A2A88-C4E8-4C1F-9783-D0F12C4406E2}" type="datetimeFigureOut">
              <a:rPr lang="en-US" smtClean="0"/>
              <a:t>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8DEC31-02FD-4A96-ADC6-B1C2647F8BC6}" type="slidenum">
              <a:rPr lang="en-US" smtClean="0"/>
              <a:t>‹#›</a:t>
            </a:fld>
            <a:endParaRPr lang="en-US"/>
          </a:p>
        </p:txBody>
      </p:sp>
    </p:spTree>
    <p:extLst>
      <p:ext uri="{BB962C8B-B14F-4D97-AF65-F5344CB8AC3E}">
        <p14:creationId xmlns:p14="http://schemas.microsoft.com/office/powerpoint/2010/main" val="508903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8DEC31-02FD-4A96-ADC6-B1C2647F8BC6}" type="slidenum">
              <a:rPr lang="en-US" smtClean="0"/>
              <a:t>25</a:t>
            </a:fld>
            <a:endParaRPr lang="en-US"/>
          </a:p>
        </p:txBody>
      </p:sp>
    </p:spTree>
    <p:extLst>
      <p:ext uri="{BB962C8B-B14F-4D97-AF65-F5344CB8AC3E}">
        <p14:creationId xmlns:p14="http://schemas.microsoft.com/office/powerpoint/2010/main" val="3524193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786088-5BF8-4EB9-A841-35A6E8199B40}" type="datetimeFigureOut">
              <a:rPr lang="en-US" smtClean="0"/>
              <a:t>2/1/2011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C3029D-1FDD-480A-BC5B-D3F6B4051E7D}"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6786088-5BF8-4EB9-A841-35A6E8199B40}" type="datetimeFigureOut">
              <a:rPr lang="en-US" smtClean="0"/>
              <a:t>2/1/2011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C3029D-1FDD-480A-BC5B-D3F6B4051E7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hyperlink" Target="http://www.tqnyc.org/NYC051536/Images/jimcrow1.gif" TargetMode="External"/><Relationship Id="rId11" Type="http://schemas.openxmlformats.org/officeDocument/2006/relationships/image" Target="../media/image27.jpe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RGjNqrQBUn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40.jpeg"/><Relationship Id="rId7" Type="http://schemas.openxmlformats.org/officeDocument/2006/relationships/image" Target="../media/image43.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hyperlink" Target="http://www.aaregistry.com/eimage/antiJimCrowPin1930.gif" TargetMode="External"/><Relationship Id="rId4" Type="http://schemas.openxmlformats.org/officeDocument/2006/relationships/image" Target="../media/image41.png"/><Relationship Id="rId9" Type="http://schemas.openxmlformats.org/officeDocument/2006/relationships/image" Target="../media/image45.jpeg"/></Relationships>
</file>

<file path=ppt/slides/_rels/slide16.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7.xml.rels><?xml version="1.0" encoding="UTF-8" standalone="yes"?>
<Relationships xmlns="http://schemas.openxmlformats.org/package/2006/relationships"><Relationship Id="rId2" Type="http://schemas.openxmlformats.org/officeDocument/2006/relationships/hyperlink" Target="http://www.bing.com/videos/watch/video/learn-about-the-history-of-the-civil-rights-movement/4433e35ed432a1bab78a4433e35ed432a1bab78a-20Education%20Vide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pZPNQK3k8Y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kirjasto.sci.fi/corhans.ht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youtube.com/watch?v=Hip2vqM7Wd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readwritethink.org/files/resources/interactives/dramamap/"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readwritethink.org/files/resources/interactives/dramamap/"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zooburst.com/" TargetMode="External"/><Relationship Id="rId2" Type="http://schemas.openxmlformats.org/officeDocument/2006/relationships/hyperlink" Target="http://www.youtube.com/watch?v=oyGTcH0ZefM&amp;feature=related"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contienglish12.wikispaces.com/" TargetMode="External"/><Relationship Id="rId2" Type="http://schemas.openxmlformats.org/officeDocument/2006/relationships/hyperlink" Target="http://www.zooburst.com/zb_books-viewer.php?book=zb0_4d1c85baa7484"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quia.com/sv/499723.html" TargetMode="External"/><Relationship Id="rId2" Type="http://schemas.openxmlformats.org/officeDocument/2006/relationships/hyperlink" Target="http://contienglish12.wikispaces.com/"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hyperlink" Target="http://voki.com/" TargetMode="External"/><Relationship Id="rId3" Type="http://schemas.openxmlformats.org/officeDocument/2006/relationships/hyperlink" Target="http://www.cbs.com/" TargetMode="External"/><Relationship Id="rId7" Type="http://schemas.openxmlformats.org/officeDocument/2006/relationships/hyperlink" Target="http://googleimages.com/" TargetMode="External"/><Relationship Id="rId12" Type="http://schemas.openxmlformats.org/officeDocument/2006/relationships/hyperlink" Target="http://www.pppst.org/" TargetMode="External"/><Relationship Id="rId2" Type="http://schemas.openxmlformats.org/officeDocument/2006/relationships/hyperlink" Target="http://www.kirjasto.sci.fi/" TargetMode="External"/><Relationship Id="rId1" Type="http://schemas.openxmlformats.org/officeDocument/2006/relationships/slideLayout" Target="../slideLayouts/slideLayout2.xml"/><Relationship Id="rId6" Type="http://schemas.openxmlformats.org/officeDocument/2006/relationships/hyperlink" Target="http://www.readwritethink.org/" TargetMode="External"/><Relationship Id="rId11" Type="http://schemas.openxmlformats.org/officeDocument/2006/relationships/hyperlink" Target="http://edmodo.com/" TargetMode="External"/><Relationship Id="rId5" Type="http://schemas.openxmlformats.org/officeDocument/2006/relationships/hyperlink" Target="http://youtube.com/" TargetMode="External"/><Relationship Id="rId10" Type="http://schemas.openxmlformats.org/officeDocument/2006/relationships/hyperlink" Target="http://wikispaces.com/" TargetMode="External"/><Relationship Id="rId4" Type="http://schemas.openxmlformats.org/officeDocument/2006/relationships/hyperlink" Target="http://www.bing.com/" TargetMode="External"/><Relationship Id="rId9" Type="http://schemas.openxmlformats.org/officeDocument/2006/relationships/hyperlink" Target="http://www.zooburst.com/"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Raisin in the Sun”</a:t>
            </a:r>
            <a:endParaRPr lang="en-US" dirty="0"/>
          </a:p>
        </p:txBody>
      </p:sp>
      <p:sp>
        <p:nvSpPr>
          <p:cNvPr id="3" name="Subtitle 2"/>
          <p:cNvSpPr>
            <a:spLocks noGrp="1"/>
          </p:cNvSpPr>
          <p:nvPr>
            <p:ph type="subTitle" idx="1"/>
          </p:nvPr>
        </p:nvSpPr>
        <p:spPr/>
        <p:txBody>
          <a:bodyPr/>
          <a:lstStyle/>
          <a:p>
            <a:r>
              <a:rPr lang="en-US" dirty="0" smtClean="0"/>
              <a:t>By Lorraine Hansberry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3962400"/>
            <a:ext cx="2133600" cy="25146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04800"/>
            <a:ext cx="1600200" cy="2514600"/>
          </a:xfrm>
          <a:prstGeom prst="rect">
            <a:avLst/>
          </a:prstGeom>
        </p:spPr>
      </p:pic>
    </p:spTree>
    <p:extLst>
      <p:ext uri="{BB962C8B-B14F-4D97-AF65-F5344CB8AC3E}">
        <p14:creationId xmlns:p14="http://schemas.microsoft.com/office/powerpoint/2010/main" val="2408807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descr="kk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0"/>
            <a:ext cx="23622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16391" name="Picture 7" descr="NoDogsNoNegroesNoMexic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0"/>
            <a:ext cx="2857500" cy="1390650"/>
          </a:xfrm>
          <a:prstGeom prst="rect">
            <a:avLst/>
          </a:prstGeom>
          <a:noFill/>
          <a:extLst>
            <a:ext uri="{909E8E84-426E-40DD-AFC4-6F175D3DCCD1}">
              <a14:hiddenFill xmlns:a14="http://schemas.microsoft.com/office/drawing/2010/main">
                <a:solidFill>
                  <a:srgbClr val="FFFFFF"/>
                </a:solidFill>
              </a14:hiddenFill>
            </a:ext>
          </a:extLst>
        </p:spPr>
      </p:pic>
      <p:pic>
        <p:nvPicPr>
          <p:cNvPr id="16393" name="Picture 9" descr="lp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5146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6395" name="Picture 11" descr="01_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1550" y="4381500"/>
            <a:ext cx="4362450" cy="2476500"/>
          </a:xfrm>
          <a:prstGeom prst="rect">
            <a:avLst/>
          </a:prstGeom>
          <a:noFill/>
          <a:extLst>
            <a:ext uri="{909E8E84-426E-40DD-AFC4-6F175D3DCCD1}">
              <a14:hiddenFill xmlns:a14="http://schemas.microsoft.com/office/drawing/2010/main">
                <a:solidFill>
                  <a:srgbClr val="FFFFFF"/>
                </a:solidFill>
              </a14:hiddenFill>
            </a:ext>
          </a:extLst>
        </p:spPr>
      </p:pic>
      <p:pic>
        <p:nvPicPr>
          <p:cNvPr id="16397" name="Picture 13" descr="jimcrow1">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2209800"/>
            <a:ext cx="1905000" cy="1038225"/>
          </a:xfrm>
          <a:prstGeom prst="rect">
            <a:avLst/>
          </a:prstGeom>
          <a:noFill/>
          <a:extLst>
            <a:ext uri="{909E8E84-426E-40DD-AFC4-6F175D3DCCD1}">
              <a14:hiddenFill xmlns:a14="http://schemas.microsoft.com/office/drawing/2010/main">
                <a:solidFill>
                  <a:srgbClr val="FFFFFF"/>
                </a:solidFill>
              </a14:hiddenFill>
            </a:ext>
          </a:extLst>
        </p:spPr>
      </p:pic>
      <p:pic>
        <p:nvPicPr>
          <p:cNvPr id="16399" name="Picture 15" descr="145832591OkHqJg_th"/>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648200"/>
            <a:ext cx="239395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16401" name="Picture 17" descr="freedom_now_cffn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4343400"/>
            <a:ext cx="21336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6404" name="Picture 20" descr="valentines_robinson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2438400"/>
            <a:ext cx="1928813" cy="1870075"/>
          </a:xfrm>
          <a:prstGeom prst="rect">
            <a:avLst/>
          </a:prstGeom>
          <a:noFill/>
          <a:extLst>
            <a:ext uri="{909E8E84-426E-40DD-AFC4-6F175D3DCCD1}">
              <a14:hiddenFill xmlns:a14="http://schemas.microsoft.com/office/drawing/2010/main">
                <a:solidFill>
                  <a:srgbClr val="FFFFFF"/>
                </a:solidFill>
              </a14:hiddenFill>
            </a:ext>
          </a:extLst>
        </p:spPr>
      </p:pic>
      <p:pic>
        <p:nvPicPr>
          <p:cNvPr id="16408" name="Picture 24" descr="01200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2438400"/>
            <a:ext cx="1190625" cy="179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21567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502920" y="530352"/>
            <a:ext cx="8183880" cy="5489448"/>
          </a:xfrm>
        </p:spPr>
        <p:txBody>
          <a:bodyPr>
            <a:normAutofit fontScale="85000" lnSpcReduction="10000"/>
          </a:bodyPr>
          <a:lstStyle/>
          <a:p>
            <a:pPr>
              <a:lnSpc>
                <a:spcPct val="90000"/>
              </a:lnSpc>
            </a:pPr>
            <a:r>
              <a:rPr lang="en-US" sz="3000" dirty="0">
                <a:solidFill>
                  <a:srgbClr val="7030A0"/>
                </a:solidFill>
              </a:rPr>
              <a:t>In 1954 the Supreme Court ruled, in a case known as </a:t>
            </a:r>
            <a:r>
              <a:rPr lang="en-US" sz="3000" i="1" dirty="0">
                <a:solidFill>
                  <a:srgbClr val="FFFF00"/>
                </a:solidFill>
              </a:rPr>
              <a:t>Brown v. Board of</a:t>
            </a:r>
            <a:r>
              <a:rPr lang="en-US" sz="3000" dirty="0">
                <a:solidFill>
                  <a:srgbClr val="FFFF00"/>
                </a:solidFill>
              </a:rPr>
              <a:t> </a:t>
            </a:r>
            <a:r>
              <a:rPr lang="en-US" sz="3000" i="1" dirty="0">
                <a:solidFill>
                  <a:srgbClr val="FFFF00"/>
                </a:solidFill>
              </a:rPr>
              <a:t>Education of Topeka, Kansas</a:t>
            </a:r>
            <a:r>
              <a:rPr lang="en-US" sz="3000" dirty="0">
                <a:solidFill>
                  <a:srgbClr val="FFFF00"/>
                </a:solidFill>
              </a:rPr>
              <a:t>,</a:t>
            </a:r>
            <a:r>
              <a:rPr lang="en-US" sz="3000" dirty="0">
                <a:solidFill>
                  <a:srgbClr val="7030A0"/>
                </a:solidFill>
              </a:rPr>
              <a:t> that public schools could no longer be segregated. White </a:t>
            </a:r>
            <a:r>
              <a:rPr lang="en-US" sz="3000" dirty="0" smtClean="0">
                <a:solidFill>
                  <a:srgbClr val="7030A0"/>
                </a:solidFill>
              </a:rPr>
              <a:t>racists </a:t>
            </a:r>
            <a:r>
              <a:rPr lang="en-US" sz="3000" dirty="0">
                <a:solidFill>
                  <a:srgbClr val="7030A0"/>
                </a:solidFill>
              </a:rPr>
              <a:t>did not accept this ruling without a fight, and some turned out to jeer and threaten black students who attended schools that had formerly been for whites only. </a:t>
            </a:r>
            <a:r>
              <a:rPr lang="en-US" sz="3000" dirty="0">
                <a:solidFill>
                  <a:srgbClr val="FF0000"/>
                </a:solidFill>
              </a:rPr>
              <a:t>The most famous and extreme confrontation broke out at Central High School in Little Rock, Arkansas, in 1957.</a:t>
            </a:r>
            <a:r>
              <a:rPr lang="en-US" sz="3000" dirty="0">
                <a:solidFill>
                  <a:srgbClr val="7030A0"/>
                </a:solidFill>
              </a:rPr>
              <a:t> President Eisenhower had to take control of the Arkansas National Guard and order them to protect the black students</a:t>
            </a:r>
            <a:r>
              <a:rPr lang="en-US" sz="2600" dirty="0" smtClean="0">
                <a:solidFill>
                  <a:srgbClr val="7030A0"/>
                </a:solidFill>
              </a:rPr>
              <a:t>. </a:t>
            </a:r>
          </a:p>
          <a:p>
            <a:pPr>
              <a:lnSpc>
                <a:spcPct val="90000"/>
              </a:lnSpc>
            </a:pPr>
            <a:r>
              <a:rPr lang="en-US" sz="2600" dirty="0" smtClean="0">
                <a:solidFill>
                  <a:srgbClr val="7030A0"/>
                </a:solidFill>
              </a:rPr>
              <a:t>Let’s watch a video about the integration of African American students into Central High School in 1957…  </a:t>
            </a:r>
          </a:p>
          <a:p>
            <a:pPr>
              <a:lnSpc>
                <a:spcPct val="90000"/>
              </a:lnSpc>
            </a:pPr>
            <a:r>
              <a:rPr lang="en-US" sz="2600" dirty="0" smtClean="0">
                <a:solidFill>
                  <a:srgbClr val="7030A0"/>
                </a:solidFill>
                <a:hlinkClick r:id="rId2"/>
              </a:rPr>
              <a:t>http://www.youtube.com/watch?v=RGjNqrQBUno</a:t>
            </a:r>
            <a:endParaRPr lang="en-US" sz="2600" dirty="0" smtClean="0">
              <a:solidFill>
                <a:srgbClr val="7030A0"/>
              </a:solidFill>
            </a:endParaRPr>
          </a:p>
          <a:p>
            <a:pPr>
              <a:lnSpc>
                <a:spcPct val="90000"/>
              </a:lnSpc>
            </a:pPr>
            <a:endParaRPr lang="en-US" sz="2600" dirty="0">
              <a:solidFill>
                <a:srgbClr val="7030A0"/>
              </a:solidFill>
            </a:endParaRPr>
          </a:p>
        </p:txBody>
      </p:sp>
    </p:spTree>
    <p:extLst>
      <p:ext uri="{BB962C8B-B14F-4D97-AF65-F5344CB8AC3E}">
        <p14:creationId xmlns:p14="http://schemas.microsoft.com/office/powerpoint/2010/main" val="92977062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normAutofit fontScale="90000"/>
          </a:bodyPr>
          <a:lstStyle/>
          <a:p>
            <a:r>
              <a:rPr lang="en-US" dirty="0" smtClean="0"/>
              <a:t>      Leaders of the Civil Rights                    </a:t>
            </a:r>
            <a:br>
              <a:rPr lang="en-US" dirty="0" smtClean="0"/>
            </a:br>
            <a:r>
              <a:rPr lang="en-US" dirty="0"/>
              <a:t> </a:t>
            </a:r>
            <a:r>
              <a:rPr lang="en-US" dirty="0" smtClean="0"/>
              <a:t>                  Movement</a:t>
            </a:r>
            <a:endParaRPr lang="en-US" dirty="0"/>
          </a:p>
        </p:txBody>
      </p:sp>
      <p:sp>
        <p:nvSpPr>
          <p:cNvPr id="3" name="Content Placeholder 2"/>
          <p:cNvSpPr>
            <a:spLocks noGrp="1"/>
          </p:cNvSpPr>
          <p:nvPr>
            <p:ph idx="1"/>
          </p:nvPr>
        </p:nvSpPr>
        <p:spPr>
          <a:xfrm>
            <a:off x="502920" y="2286000"/>
            <a:ext cx="8183880" cy="2432304"/>
          </a:xfrm>
        </p:spPr>
        <p:txBody>
          <a:bodyPr/>
          <a:lstStyle/>
          <a:p>
            <a:r>
              <a:rPr lang="en-US" dirty="0" smtClean="0">
                <a:solidFill>
                  <a:schemeClr val="accent2">
                    <a:lumMod val="60000"/>
                    <a:lumOff val="40000"/>
                  </a:schemeClr>
                </a:solidFill>
              </a:rPr>
              <a:t>In order to end racial discrimination, people had to take charge and create change.  The following slides show some of the leaders, movements, and events that helped begin the start of equality.</a:t>
            </a:r>
            <a:endParaRPr lang="en-US" dirty="0">
              <a:solidFill>
                <a:schemeClr val="accent2">
                  <a:lumMod val="60000"/>
                  <a:lumOff val="40000"/>
                </a:schemeClr>
              </a:solidFill>
            </a:endParaRPr>
          </a:p>
        </p:txBody>
      </p:sp>
    </p:spTree>
    <p:extLst>
      <p:ext uri="{BB962C8B-B14F-4D97-AF65-F5344CB8AC3E}">
        <p14:creationId xmlns:p14="http://schemas.microsoft.com/office/powerpoint/2010/main" val="1578654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7" descr="m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2860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1277" name="Picture 13" descr="Luk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181350"/>
            <a:ext cx="5257800" cy="3676650"/>
          </a:xfrm>
          <a:prstGeom prst="rect">
            <a:avLst/>
          </a:prstGeom>
          <a:noFill/>
          <a:extLst>
            <a:ext uri="{909E8E84-426E-40DD-AFC4-6F175D3DCCD1}">
              <a14:hiddenFill xmlns:a14="http://schemas.microsoft.com/office/drawing/2010/main">
                <a:solidFill>
                  <a:srgbClr val="FFFFFF"/>
                </a:solidFill>
              </a14:hiddenFill>
            </a:ext>
          </a:extLst>
        </p:spPr>
      </p:pic>
      <p:pic>
        <p:nvPicPr>
          <p:cNvPr id="11279" name="Picture 15" descr="648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50" y="0"/>
            <a:ext cx="257175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1281" name="Picture 17" descr="16thStreetBap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0"/>
            <a:ext cx="4267200" cy="3200400"/>
          </a:xfrm>
          <a:prstGeom prst="rect">
            <a:avLst/>
          </a:prstGeom>
          <a:noFill/>
          <a:extLst>
            <a:ext uri="{909E8E84-426E-40DD-AFC4-6F175D3DCCD1}">
              <a14:hiddenFill xmlns:a14="http://schemas.microsoft.com/office/drawing/2010/main">
                <a:solidFill>
                  <a:srgbClr val="FFFFFF"/>
                </a:solidFill>
              </a14:hiddenFill>
            </a:ext>
          </a:extLst>
        </p:spPr>
      </p:pic>
      <p:sp>
        <p:nvSpPr>
          <p:cNvPr id="11282" name="Text Box 18"/>
          <p:cNvSpPr txBox="1">
            <a:spLocks noChangeArrowheads="1"/>
          </p:cNvSpPr>
          <p:nvPr/>
        </p:nvSpPr>
        <p:spPr bwMode="auto">
          <a:xfrm>
            <a:off x="822325" y="27559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sp>
        <p:nvSpPr>
          <p:cNvPr id="11284" name="Text Box 20"/>
          <p:cNvSpPr txBox="1">
            <a:spLocks noChangeArrowheads="1"/>
          </p:cNvSpPr>
          <p:nvPr/>
        </p:nvSpPr>
        <p:spPr bwMode="auto">
          <a:xfrm>
            <a:off x="228600" y="2514600"/>
            <a:ext cx="16160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“Tides of</a:t>
            </a:r>
          </a:p>
        </p:txBody>
      </p:sp>
      <p:sp>
        <p:nvSpPr>
          <p:cNvPr id="11285" name="Text Box 21"/>
          <p:cNvSpPr txBox="1">
            <a:spLocks noChangeArrowheads="1"/>
          </p:cNvSpPr>
          <p:nvPr/>
        </p:nvSpPr>
        <p:spPr bwMode="auto">
          <a:xfrm>
            <a:off x="6019800" y="3429000"/>
            <a:ext cx="156051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Change”</a:t>
            </a:r>
          </a:p>
        </p:txBody>
      </p:sp>
      <p:pic>
        <p:nvPicPr>
          <p:cNvPr id="11289" name="Picture 25" descr="60wms-studen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9113" y="3962400"/>
            <a:ext cx="2274887" cy="2895600"/>
          </a:xfrm>
          <a:prstGeom prst="rect">
            <a:avLst/>
          </a:prstGeom>
          <a:noFill/>
          <a:extLst>
            <a:ext uri="{909E8E84-426E-40DD-AFC4-6F175D3DCCD1}">
              <a14:hiddenFill xmlns:a14="http://schemas.microsoft.com/office/drawing/2010/main">
                <a:solidFill>
                  <a:srgbClr val="FFFFFF"/>
                </a:solidFill>
              </a14:hiddenFill>
            </a:ext>
          </a:extLst>
        </p:spPr>
      </p:pic>
      <p:pic>
        <p:nvPicPr>
          <p:cNvPr id="11291" name="Picture 27" descr="i-civilright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3962400"/>
            <a:ext cx="21336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35530"/>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thumb?id=9549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14600"/>
            <a:ext cx="3332163" cy="43434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Offlimit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0"/>
            <a:ext cx="6172200" cy="4076700"/>
          </a:xfrm>
          <a:prstGeom prst="rect">
            <a:avLst/>
          </a:prstGeom>
          <a:noFill/>
          <a:extLst>
            <a:ext uri="{909E8E84-426E-40DD-AFC4-6F175D3DCCD1}">
              <a14:hiddenFill xmlns:a14="http://schemas.microsoft.com/office/drawing/2010/main">
                <a:solidFill>
                  <a:srgbClr val="FFFFFF"/>
                </a:solidFill>
              </a14:hiddenFill>
            </a:ext>
          </a:extLst>
        </p:spPr>
      </p:pic>
      <p:pic>
        <p:nvPicPr>
          <p:cNvPr id="9229" name="Picture 13" descr="schedule_mar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4038600"/>
            <a:ext cx="3581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9231" name="Picture 15" descr="Thurgood%20Marshal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038600"/>
            <a:ext cx="34290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9239" name="Picture 23" descr="sit-in-v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1242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82331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3" name="Picture 7" descr="196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0"/>
            <a:ext cx="327025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14345" name="Picture 9" descr="0120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0"/>
            <a:ext cx="30480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4347" name="Picture 11" descr="king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5019675"/>
            <a:ext cx="2057400" cy="1838325"/>
          </a:xfrm>
          <a:prstGeom prst="rect">
            <a:avLst/>
          </a:prstGeom>
          <a:noFill/>
          <a:extLst>
            <a:ext uri="{909E8E84-426E-40DD-AFC4-6F175D3DCCD1}">
              <a14:hiddenFill xmlns:a14="http://schemas.microsoft.com/office/drawing/2010/main">
                <a:solidFill>
                  <a:srgbClr val="FFFFFF"/>
                </a:solidFill>
              </a14:hiddenFill>
            </a:ext>
          </a:extLst>
        </p:spPr>
      </p:pic>
      <p:pic>
        <p:nvPicPr>
          <p:cNvPr id="14349" name="Picture 13" descr="antiJimCrowPin1930">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334000"/>
            <a:ext cx="180975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4351" name="Picture 15" descr="SchoolLa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27432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14353" name="Picture 17" descr="0909001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124200"/>
            <a:ext cx="52578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14355" name="Picture 19" descr="briggs-petitioner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1600" y="3200400"/>
            <a:ext cx="39624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52009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7" name="Picture 9" descr="1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962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19" name="Picture 11" descr="civilrigh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0"/>
            <a:ext cx="28956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21" name="Picture 13" descr="march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819400"/>
            <a:ext cx="2857500" cy="4038600"/>
          </a:xfrm>
          <a:prstGeom prst="rect">
            <a:avLst/>
          </a:prstGeom>
          <a:noFill/>
          <a:extLst>
            <a:ext uri="{909E8E84-426E-40DD-AFC4-6F175D3DCCD1}">
              <a14:hiddenFill xmlns:a14="http://schemas.microsoft.com/office/drawing/2010/main">
                <a:solidFill>
                  <a:srgbClr val="FFFFFF"/>
                </a:solidFill>
              </a14:hiddenFill>
            </a:ext>
          </a:extLst>
        </p:spPr>
      </p:pic>
      <p:pic>
        <p:nvPicPr>
          <p:cNvPr id="17425" name="Picture 17" descr="550F5A65A2A94337BBE7AD9117CEFAD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733800"/>
            <a:ext cx="236220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7427" name="Picture 19" descr="SNC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0"/>
            <a:ext cx="22860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429" name="Picture 21" descr="L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3733800"/>
            <a:ext cx="3962400" cy="3124200"/>
          </a:xfrm>
          <a:prstGeom prst="rect">
            <a:avLst/>
          </a:prstGeom>
          <a:noFill/>
          <a:extLst>
            <a:ext uri="{909E8E84-426E-40DD-AFC4-6F175D3DCCD1}">
              <a14:hiddenFill xmlns:a14="http://schemas.microsoft.com/office/drawing/2010/main">
                <a:solidFill>
                  <a:srgbClr val="FFFFFF"/>
                </a:solidFill>
              </a14:hiddenFill>
            </a:ext>
          </a:extLst>
        </p:spPr>
      </p:pic>
      <p:sp>
        <p:nvSpPr>
          <p:cNvPr id="17430" name="Text Box 22"/>
          <p:cNvSpPr txBox="1">
            <a:spLocks noChangeArrowheads="1"/>
          </p:cNvSpPr>
          <p:nvPr/>
        </p:nvSpPr>
        <p:spPr bwMode="auto">
          <a:xfrm>
            <a:off x="3429000" y="3048000"/>
            <a:ext cx="42576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“WE SHALL OVERCOME”</a:t>
            </a:r>
          </a:p>
        </p:txBody>
      </p:sp>
    </p:spTree>
    <p:extLst>
      <p:ext uri="{BB962C8B-B14F-4D97-AF65-F5344CB8AC3E}">
        <p14:creationId xmlns:p14="http://schemas.microsoft.com/office/powerpoint/2010/main" val="208578693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noAutofit/>
          </a:bodyPr>
          <a:lstStyle/>
          <a:p>
            <a:r>
              <a:rPr lang="en-US" sz="2000" dirty="0">
                <a:solidFill>
                  <a:schemeClr val="accent1">
                    <a:lumMod val="60000"/>
                    <a:lumOff val="40000"/>
                  </a:schemeClr>
                </a:solidFill>
              </a:rPr>
              <a:t>In the 1960s, the movement for racial equality known as the </a:t>
            </a:r>
            <a:r>
              <a:rPr lang="en-US" sz="2000" dirty="0" smtClean="0">
                <a:solidFill>
                  <a:srgbClr val="00B0F0"/>
                </a:solidFill>
              </a:rPr>
              <a:t>Civil Rights Movement </a:t>
            </a:r>
            <a:r>
              <a:rPr lang="en-US" sz="2000" dirty="0">
                <a:solidFill>
                  <a:schemeClr val="accent1">
                    <a:lumMod val="60000"/>
                    <a:lumOff val="40000"/>
                  </a:schemeClr>
                </a:solidFill>
              </a:rPr>
              <a:t>began to have a strong and very visible impact on national events. Black leaders including </a:t>
            </a:r>
            <a:r>
              <a:rPr lang="en-US" sz="2000" dirty="0">
                <a:solidFill>
                  <a:srgbClr val="92D050"/>
                </a:solidFill>
              </a:rPr>
              <a:t>Dr. Martin Luther King, </a:t>
            </a:r>
            <a:r>
              <a:rPr lang="en-US" sz="2000" dirty="0">
                <a:solidFill>
                  <a:schemeClr val="accent1">
                    <a:lumMod val="60000"/>
                    <a:lumOff val="40000"/>
                  </a:schemeClr>
                </a:solidFill>
              </a:rPr>
              <a:t>Jr., advocated nonviolent confrontation as a way to fight injustice. </a:t>
            </a:r>
            <a:r>
              <a:rPr lang="en-US" sz="2000" dirty="0">
                <a:solidFill>
                  <a:schemeClr val="accent2">
                    <a:lumMod val="60000"/>
                    <a:lumOff val="40000"/>
                  </a:schemeClr>
                </a:solidFill>
              </a:rPr>
              <a:t>Groups of black and white activists rode together on interstate buses and sat together at </a:t>
            </a:r>
            <a:r>
              <a:rPr lang="en-US" sz="2000" dirty="0" smtClean="0">
                <a:solidFill>
                  <a:schemeClr val="accent2">
                    <a:lumMod val="60000"/>
                    <a:lumOff val="40000"/>
                  </a:schemeClr>
                </a:solidFill>
              </a:rPr>
              <a:t>whites-only </a:t>
            </a:r>
            <a:r>
              <a:rPr lang="en-US" sz="2000" dirty="0">
                <a:solidFill>
                  <a:schemeClr val="accent2">
                    <a:lumMod val="60000"/>
                    <a:lumOff val="40000"/>
                  </a:schemeClr>
                </a:solidFill>
              </a:rPr>
              <a:t>lunch counters, and they endured the violent abuse of racists who wanted blacks to stay in “their place”.</a:t>
            </a:r>
            <a:r>
              <a:rPr lang="en-US" sz="2000" dirty="0">
                <a:solidFill>
                  <a:schemeClr val="accent1">
                    <a:lumMod val="60000"/>
                    <a:lumOff val="40000"/>
                  </a:schemeClr>
                </a:solidFill>
              </a:rPr>
              <a:t> The growth and success of the </a:t>
            </a:r>
            <a:r>
              <a:rPr lang="en-US" sz="2000" dirty="0" smtClean="0">
                <a:solidFill>
                  <a:srgbClr val="00B0F0"/>
                </a:solidFill>
              </a:rPr>
              <a:t>Civil Rights Movement</a:t>
            </a:r>
            <a:r>
              <a:rPr lang="en-US" sz="2000" dirty="0" smtClean="0">
                <a:solidFill>
                  <a:schemeClr val="accent1">
                    <a:lumMod val="60000"/>
                    <a:lumOff val="40000"/>
                  </a:schemeClr>
                </a:solidFill>
              </a:rPr>
              <a:t> </a:t>
            </a:r>
            <a:r>
              <a:rPr lang="en-US" sz="2000" dirty="0">
                <a:solidFill>
                  <a:schemeClr val="accent1">
                    <a:lumMod val="60000"/>
                    <a:lumOff val="40000"/>
                  </a:schemeClr>
                </a:solidFill>
              </a:rPr>
              <a:t>only infuriated such people, who in some cases resorted to intimidation tactics and even murder to try to </a:t>
            </a:r>
            <a:r>
              <a:rPr lang="en-US" sz="2000" dirty="0" smtClean="0">
                <a:solidFill>
                  <a:schemeClr val="accent1">
                    <a:lumMod val="60000"/>
                    <a:lumOff val="40000"/>
                  </a:schemeClr>
                </a:solidFill>
              </a:rPr>
              <a:t>stop </a:t>
            </a:r>
            <a:r>
              <a:rPr lang="en-US" sz="2000" dirty="0">
                <a:solidFill>
                  <a:schemeClr val="accent1">
                    <a:lumMod val="60000"/>
                    <a:lumOff val="40000"/>
                  </a:schemeClr>
                </a:solidFill>
              </a:rPr>
              <a:t>the tide of change</a:t>
            </a:r>
            <a:r>
              <a:rPr lang="en-US" sz="2000" dirty="0" smtClean="0">
                <a:solidFill>
                  <a:schemeClr val="accent1">
                    <a:lumMod val="60000"/>
                    <a:lumOff val="40000"/>
                  </a:schemeClr>
                </a:solidFill>
              </a:rPr>
              <a:t>.</a:t>
            </a:r>
          </a:p>
          <a:p>
            <a:r>
              <a:rPr lang="en-US" sz="2000" dirty="0" smtClean="0">
                <a:solidFill>
                  <a:schemeClr val="accent1">
                    <a:lumMod val="60000"/>
                    <a:lumOff val="40000"/>
                  </a:schemeClr>
                </a:solidFill>
                <a:hlinkClick r:id="rId2"/>
              </a:rPr>
              <a:t>http://www.bing.com/videos/watch/video/learn-about-the-history-of-the-civil-rights-</a:t>
            </a:r>
            <a:r>
              <a:rPr lang="en-US" sz="1200" dirty="0" smtClean="0">
                <a:solidFill>
                  <a:schemeClr val="accent5">
                    <a:lumMod val="75000"/>
                  </a:schemeClr>
                </a:solidFill>
                <a:hlinkClick r:id="rId2"/>
              </a:rPr>
              <a:t>movement/4433e35ed432a1bab78a4433e35ed432a1bab78a-20Education%20Video</a:t>
            </a:r>
            <a:endParaRPr lang="en-US" sz="1200" dirty="0" smtClean="0">
              <a:solidFill>
                <a:schemeClr val="accent5">
                  <a:lumMod val="75000"/>
                </a:schemeClr>
              </a:solidFill>
            </a:endParaRPr>
          </a:p>
        </p:txBody>
      </p:sp>
    </p:spTree>
    <p:extLst>
      <p:ext uri="{BB962C8B-B14F-4D97-AF65-F5344CB8AC3E}">
        <p14:creationId xmlns:p14="http://schemas.microsoft.com/office/powerpoint/2010/main" val="344855227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       “</a:t>
            </a:r>
            <a:r>
              <a:rPr lang="en-US" i="1" dirty="0" smtClean="0"/>
              <a:t>A Raisin in the Sun”</a:t>
            </a:r>
            <a:endParaRPr lang="en-US" i="1"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dirty="0"/>
              <a:t>Lorraine Hansberry took the title of </a:t>
            </a:r>
            <a:r>
              <a:rPr lang="en-US" i="1" dirty="0">
                <a:solidFill>
                  <a:schemeClr val="accent2">
                    <a:lumMod val="60000"/>
                    <a:lumOff val="40000"/>
                  </a:schemeClr>
                </a:solidFill>
              </a:rPr>
              <a:t>A Raisin in the Sun</a:t>
            </a:r>
            <a:r>
              <a:rPr lang="en-US" dirty="0"/>
              <a:t> from a line in Langston Hughes’s famous 1951 poem </a:t>
            </a:r>
            <a:r>
              <a:rPr lang="en-US" dirty="0">
                <a:solidFill>
                  <a:srgbClr val="FFFF00"/>
                </a:solidFill>
              </a:rPr>
              <a:t>“Harlem: A Dream Deferred.”</a:t>
            </a:r>
            <a:r>
              <a:rPr lang="en-US" dirty="0"/>
              <a:t> Hughes was a prominent black poet during the 1920s </a:t>
            </a:r>
            <a:r>
              <a:rPr lang="en-US" dirty="0">
                <a:solidFill>
                  <a:srgbClr val="00B050"/>
                </a:solidFill>
              </a:rPr>
              <a:t>Harlem Renaissance </a:t>
            </a:r>
            <a:r>
              <a:rPr lang="en-US" dirty="0"/>
              <a:t>in New York City, during which black artists of all kinds—musicians, poets, writers—gave innovative voices to their personal and cultural experiences. </a:t>
            </a:r>
          </a:p>
        </p:txBody>
      </p:sp>
    </p:spTree>
    <p:extLst>
      <p:ext uri="{BB962C8B-B14F-4D97-AF65-F5344CB8AC3E}">
        <p14:creationId xmlns:p14="http://schemas.microsoft.com/office/powerpoint/2010/main" val="1899599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normAutofit fontScale="90000"/>
          </a:bodyPr>
          <a:lstStyle/>
          <a:p>
            <a:r>
              <a:rPr lang="en-US" dirty="0" smtClean="0"/>
              <a:t> A Dream Deferred by Langston Hughes  </a:t>
            </a:r>
            <a:r>
              <a:rPr lang="en-US" sz="1600" dirty="0" smtClean="0">
                <a:hlinkClick r:id="rId2"/>
              </a:rPr>
              <a:t>http://www.youtube.com/watch?v=pZPNQK3k8Yo</a:t>
            </a:r>
            <a:endParaRPr lang="en-US" sz="1600" dirty="0"/>
          </a:p>
        </p:txBody>
      </p:sp>
      <p:sp>
        <p:nvSpPr>
          <p:cNvPr id="3" name="Content Placeholder 2"/>
          <p:cNvSpPr>
            <a:spLocks noGrp="1"/>
          </p:cNvSpPr>
          <p:nvPr>
            <p:ph idx="1"/>
          </p:nvPr>
        </p:nvSpPr>
        <p:spPr>
          <a:xfrm>
            <a:off x="457200" y="1524000"/>
            <a:ext cx="8183880" cy="4187952"/>
          </a:xfrm>
        </p:spPr>
        <p:txBody>
          <a:bodyPr>
            <a:normAutofit fontScale="92500" lnSpcReduction="10000"/>
          </a:bodyPr>
          <a:lstStyle/>
          <a:p>
            <a:r>
              <a:rPr lang="en-US" dirty="0">
                <a:solidFill>
                  <a:schemeClr val="accent3">
                    <a:lumMod val="20000"/>
                    <a:lumOff val="80000"/>
                  </a:schemeClr>
                </a:solidFill>
              </a:rPr>
              <a:t>What happens to a dream deferred?</a:t>
            </a:r>
          </a:p>
          <a:p>
            <a:r>
              <a:rPr lang="en-US" dirty="0">
                <a:solidFill>
                  <a:srgbClr val="FFFF00"/>
                </a:solidFill>
              </a:rPr>
              <a:t>Does it dry up </a:t>
            </a:r>
            <a:br>
              <a:rPr lang="en-US" dirty="0">
                <a:solidFill>
                  <a:srgbClr val="FFFF00"/>
                </a:solidFill>
              </a:rPr>
            </a:br>
            <a:r>
              <a:rPr lang="en-US" dirty="0" smtClean="0">
                <a:solidFill>
                  <a:srgbClr val="FFFF00"/>
                </a:solidFill>
              </a:rPr>
              <a:t>Like </a:t>
            </a:r>
            <a:r>
              <a:rPr lang="en-US" dirty="0">
                <a:solidFill>
                  <a:srgbClr val="FFFF00"/>
                </a:solidFill>
              </a:rPr>
              <a:t>a raisin in the sun? </a:t>
            </a:r>
            <a:br>
              <a:rPr lang="en-US" dirty="0">
                <a:solidFill>
                  <a:srgbClr val="FFFF00"/>
                </a:solidFill>
              </a:rPr>
            </a:br>
            <a:r>
              <a:rPr lang="en-US" dirty="0">
                <a:solidFill>
                  <a:schemeClr val="accent2">
                    <a:lumMod val="60000"/>
                    <a:lumOff val="40000"/>
                  </a:schemeClr>
                </a:solidFill>
              </a:rPr>
              <a:t>Or fester like a sore-- </a:t>
            </a:r>
            <a:br>
              <a:rPr lang="en-US" dirty="0">
                <a:solidFill>
                  <a:schemeClr val="accent2">
                    <a:lumMod val="60000"/>
                    <a:lumOff val="40000"/>
                  </a:schemeClr>
                </a:solidFill>
              </a:rPr>
            </a:br>
            <a:r>
              <a:rPr lang="en-US" dirty="0">
                <a:solidFill>
                  <a:schemeClr val="accent2">
                    <a:lumMod val="60000"/>
                    <a:lumOff val="40000"/>
                  </a:schemeClr>
                </a:solidFill>
              </a:rPr>
              <a:t>And then run? </a:t>
            </a:r>
            <a:br>
              <a:rPr lang="en-US" dirty="0">
                <a:solidFill>
                  <a:schemeClr val="accent2">
                    <a:lumMod val="60000"/>
                    <a:lumOff val="40000"/>
                  </a:schemeClr>
                </a:solidFill>
              </a:rPr>
            </a:br>
            <a:r>
              <a:rPr lang="en-US" dirty="0">
                <a:solidFill>
                  <a:schemeClr val="accent6">
                    <a:lumMod val="75000"/>
                  </a:schemeClr>
                </a:solidFill>
              </a:rPr>
              <a:t>Does it stink like rotten meat? </a:t>
            </a:r>
            <a:br>
              <a:rPr lang="en-US" dirty="0">
                <a:solidFill>
                  <a:schemeClr val="accent6">
                    <a:lumMod val="75000"/>
                  </a:schemeClr>
                </a:solidFill>
              </a:rPr>
            </a:br>
            <a:r>
              <a:rPr lang="en-US" dirty="0">
                <a:solidFill>
                  <a:schemeClr val="accent5">
                    <a:lumMod val="60000"/>
                    <a:lumOff val="40000"/>
                  </a:schemeClr>
                </a:solidFill>
              </a:rPr>
              <a:t>Or crust and sugar over-- </a:t>
            </a:r>
            <a:br>
              <a:rPr lang="en-US" dirty="0">
                <a:solidFill>
                  <a:schemeClr val="accent5">
                    <a:lumMod val="60000"/>
                    <a:lumOff val="40000"/>
                  </a:schemeClr>
                </a:solidFill>
              </a:rPr>
            </a:br>
            <a:r>
              <a:rPr lang="en-US" dirty="0" smtClean="0">
                <a:solidFill>
                  <a:schemeClr val="accent5">
                    <a:lumMod val="60000"/>
                    <a:lumOff val="40000"/>
                  </a:schemeClr>
                </a:solidFill>
              </a:rPr>
              <a:t>Like </a:t>
            </a:r>
            <a:r>
              <a:rPr lang="en-US" dirty="0">
                <a:solidFill>
                  <a:schemeClr val="accent5">
                    <a:lumMod val="60000"/>
                    <a:lumOff val="40000"/>
                  </a:schemeClr>
                </a:solidFill>
              </a:rPr>
              <a:t>a syrupy sweet?</a:t>
            </a:r>
          </a:p>
          <a:p>
            <a:r>
              <a:rPr lang="en-US" dirty="0">
                <a:solidFill>
                  <a:srgbClr val="92D050"/>
                </a:solidFill>
              </a:rPr>
              <a:t>Maybe it just sags </a:t>
            </a:r>
            <a:br>
              <a:rPr lang="en-US" dirty="0">
                <a:solidFill>
                  <a:srgbClr val="92D050"/>
                </a:solidFill>
              </a:rPr>
            </a:br>
            <a:r>
              <a:rPr lang="en-US" dirty="0" smtClean="0">
                <a:solidFill>
                  <a:srgbClr val="92D050"/>
                </a:solidFill>
              </a:rPr>
              <a:t>Like </a:t>
            </a:r>
            <a:r>
              <a:rPr lang="en-US" dirty="0">
                <a:solidFill>
                  <a:srgbClr val="92D050"/>
                </a:solidFill>
              </a:rPr>
              <a:t>a heavy load.</a:t>
            </a:r>
          </a:p>
          <a:p>
            <a:r>
              <a:rPr lang="en-US" i="1" dirty="0">
                <a:solidFill>
                  <a:srgbClr val="FF0000"/>
                </a:solidFill>
              </a:rPr>
              <a:t>Or does it explode?</a:t>
            </a:r>
          </a:p>
          <a:p>
            <a:endParaRPr lang="en-US" dirty="0"/>
          </a:p>
        </p:txBody>
      </p:sp>
    </p:spTree>
    <p:extLst>
      <p:ext uri="{BB962C8B-B14F-4D97-AF65-F5344CB8AC3E}">
        <p14:creationId xmlns:p14="http://schemas.microsoft.com/office/powerpoint/2010/main" val="3408352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812" y="457200"/>
            <a:ext cx="8183880" cy="1051560"/>
          </a:xfrm>
        </p:spPr>
        <p:txBody>
          <a:bodyPr/>
          <a:lstStyle/>
          <a:p>
            <a:r>
              <a:rPr lang="en-US" dirty="0" smtClean="0"/>
              <a:t>          </a:t>
            </a:r>
            <a:r>
              <a:rPr lang="en-US" sz="4000" dirty="0" smtClean="0"/>
              <a:t>Author Information</a:t>
            </a:r>
            <a:endParaRPr lang="en-US" sz="4000" dirty="0"/>
          </a:p>
        </p:txBody>
      </p:sp>
      <p:sp>
        <p:nvSpPr>
          <p:cNvPr id="3" name="Content Placeholder 2"/>
          <p:cNvSpPr>
            <a:spLocks noGrp="1"/>
          </p:cNvSpPr>
          <p:nvPr>
            <p:ph idx="1"/>
          </p:nvPr>
        </p:nvSpPr>
        <p:spPr>
          <a:xfrm>
            <a:off x="457200" y="4343400"/>
            <a:ext cx="8229600" cy="1782763"/>
          </a:xfrm>
        </p:spPr>
        <p:txBody>
          <a:bodyPr/>
          <a:lstStyle/>
          <a:p>
            <a:r>
              <a:rPr lang="en-US" dirty="0" smtClean="0">
                <a:hlinkClick r:id="rId2"/>
              </a:rPr>
              <a:t>Here is the link you will view through </a:t>
            </a:r>
            <a:r>
              <a:rPr lang="en-US" dirty="0" err="1" smtClean="0">
                <a:hlinkClick r:id="rId2"/>
              </a:rPr>
              <a:t>edmdodo</a:t>
            </a:r>
            <a:r>
              <a:rPr lang="en-US" dirty="0" smtClean="0">
                <a:hlinkClick r:id="rId2"/>
              </a:rPr>
              <a:t>:</a:t>
            </a:r>
          </a:p>
          <a:p>
            <a:r>
              <a:rPr lang="en-US" dirty="0" smtClean="0">
                <a:hlinkClick r:id="rId2"/>
              </a:rPr>
              <a:t>http://www.kirjasto.sci.fi/corhans.htm</a:t>
            </a:r>
            <a:endParaRPr lang="en-US" dirty="0"/>
          </a:p>
        </p:txBody>
      </p:sp>
      <p:sp>
        <p:nvSpPr>
          <p:cNvPr id="4" name="TextBox 3"/>
          <p:cNvSpPr txBox="1"/>
          <p:nvPr/>
        </p:nvSpPr>
        <p:spPr>
          <a:xfrm>
            <a:off x="914400" y="1981200"/>
            <a:ext cx="7667292" cy="1477328"/>
          </a:xfrm>
          <a:prstGeom prst="rect">
            <a:avLst/>
          </a:prstGeom>
          <a:noFill/>
        </p:spPr>
        <p:txBody>
          <a:bodyPr wrap="none" rtlCol="0">
            <a:spAutoFit/>
          </a:bodyPr>
          <a:lstStyle/>
          <a:p>
            <a:r>
              <a:rPr lang="en-US" dirty="0" smtClean="0"/>
              <a:t>Go to edmodo.com and read Hansberry’s biography.  Follow the </a:t>
            </a:r>
          </a:p>
          <a:p>
            <a:r>
              <a:rPr lang="en-US" dirty="0" smtClean="0"/>
              <a:t>directions included with the link to complete the blog.  </a:t>
            </a:r>
          </a:p>
          <a:p>
            <a:endParaRPr lang="en-US" dirty="0"/>
          </a:p>
          <a:p>
            <a:r>
              <a:rPr lang="en-US" dirty="0" smtClean="0"/>
              <a:t>Period 1= Group code= e8rzhq</a:t>
            </a:r>
          </a:p>
          <a:p>
            <a:endParaRPr lang="en-US" dirty="0"/>
          </a:p>
        </p:txBody>
      </p:sp>
    </p:spTree>
    <p:extLst>
      <p:ext uri="{BB962C8B-B14F-4D97-AF65-F5344CB8AC3E}">
        <p14:creationId xmlns:p14="http://schemas.microsoft.com/office/powerpoint/2010/main" val="31469096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914400"/>
            <a:ext cx="8183880" cy="4187952"/>
          </a:xfrm>
        </p:spPr>
        <p:txBody>
          <a:bodyPr>
            <a:normAutofit fontScale="55000" lnSpcReduction="20000"/>
          </a:bodyPr>
          <a:lstStyle/>
          <a:p>
            <a:endParaRPr lang="en-US" dirty="0" smtClean="0"/>
          </a:p>
          <a:p>
            <a:r>
              <a:rPr lang="en-US" sz="3200" dirty="0" smtClean="0"/>
              <a:t>In </a:t>
            </a:r>
            <a:r>
              <a:rPr lang="en-US" sz="3200" dirty="0"/>
              <a:t>the poem, </a:t>
            </a:r>
            <a:r>
              <a:rPr lang="en-US" sz="3200" dirty="0">
                <a:solidFill>
                  <a:srgbClr val="00B0F0"/>
                </a:solidFill>
              </a:rPr>
              <a:t>Hughes</a:t>
            </a:r>
            <a:r>
              <a:rPr lang="en-US" sz="3200" dirty="0"/>
              <a:t> asks whether a </a:t>
            </a:r>
            <a:r>
              <a:rPr lang="en-US" sz="3200" dirty="0">
                <a:solidFill>
                  <a:srgbClr val="FFFF00"/>
                </a:solidFill>
              </a:rPr>
              <a:t>“dream deferred”—a dream put on hold</a:t>
            </a:r>
            <a:r>
              <a:rPr lang="en-US" sz="3200" dirty="0"/>
              <a:t>—withers up </a:t>
            </a:r>
            <a:r>
              <a:rPr lang="en-US" sz="3200" dirty="0" smtClean="0"/>
              <a:t>“like </a:t>
            </a:r>
            <a:r>
              <a:rPr lang="en-US" sz="3200" dirty="0"/>
              <a:t>a raisin in the sun.” His lines confront the racist and dehumanizing attitude prevalent in American society before the </a:t>
            </a:r>
            <a:r>
              <a:rPr lang="en-US" sz="3200" dirty="0" smtClean="0"/>
              <a:t>Civil Rights Movement </a:t>
            </a:r>
            <a:r>
              <a:rPr lang="en-US" sz="3200" dirty="0"/>
              <a:t>of the 1960s that black desires and ambitions were, at best, unimportant and should be ignored, and at worst, should be forcibly resisted. His closing rhetorical question—“</a:t>
            </a:r>
            <a:r>
              <a:rPr lang="en-US" sz="3200" i="1" dirty="0"/>
              <a:t>Or does </a:t>
            </a:r>
            <a:r>
              <a:rPr lang="en-US" sz="3200" i="1" dirty="0" smtClean="0"/>
              <a:t>it [a </a:t>
            </a:r>
            <a:r>
              <a:rPr lang="en-US" sz="3200" i="1" dirty="0"/>
              <a:t>dream deferred] explode?</a:t>
            </a:r>
            <a:r>
              <a:rPr lang="en-US" sz="3200" dirty="0"/>
              <a:t>”—is </a:t>
            </a:r>
            <a:r>
              <a:rPr lang="en-US" sz="3200" dirty="0" smtClean="0"/>
              <a:t>a </a:t>
            </a:r>
            <a:r>
              <a:rPr lang="en-US" sz="3200" dirty="0"/>
              <a:t>bold statement that the suppression of black dreams might result in an eruption. It implicitly places the blame for this possible eruption on the oppressive society that forces the dream to be deferred. </a:t>
            </a:r>
            <a:r>
              <a:rPr lang="en-US" sz="3200" dirty="0">
                <a:solidFill>
                  <a:srgbClr val="FF0000"/>
                </a:solidFill>
              </a:rPr>
              <a:t>Hansberry’s reference to Hughes’s poem in her play’s title highlights the importance of dreams in </a:t>
            </a:r>
            <a:r>
              <a:rPr lang="en-US" sz="3200" i="1" dirty="0">
                <a:solidFill>
                  <a:srgbClr val="FF0000"/>
                </a:solidFill>
              </a:rPr>
              <a:t>A Raisin in the Sun</a:t>
            </a:r>
            <a:r>
              <a:rPr lang="en-US" sz="3200" dirty="0">
                <a:solidFill>
                  <a:srgbClr val="FF0000"/>
                </a:solidFill>
              </a:rPr>
              <a:t> and the struggle that her characters face to realize their individual dreams, a struggle inextricably tied to the more fundamental black dream of equality in America.</a:t>
            </a:r>
          </a:p>
          <a:p>
            <a:endParaRPr lang="en-US" dirty="0"/>
          </a:p>
        </p:txBody>
      </p:sp>
    </p:spTree>
    <p:extLst>
      <p:ext uri="{BB962C8B-B14F-4D97-AF65-F5344CB8AC3E}">
        <p14:creationId xmlns:p14="http://schemas.microsoft.com/office/powerpoint/2010/main" val="137618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629400"/>
            <a:ext cx="8183880" cy="1051560"/>
          </a:xfrm>
        </p:spPr>
        <p:txBody>
          <a:bodyPr/>
          <a:lstStyle/>
          <a:p>
            <a:endParaRPr lang="en-US"/>
          </a:p>
        </p:txBody>
      </p:sp>
      <p:sp>
        <p:nvSpPr>
          <p:cNvPr id="3" name="Content Placeholder 2"/>
          <p:cNvSpPr>
            <a:spLocks noGrp="1"/>
          </p:cNvSpPr>
          <p:nvPr>
            <p:ph idx="1"/>
          </p:nvPr>
        </p:nvSpPr>
        <p:spPr>
          <a:xfrm>
            <a:off x="502920" y="530352"/>
            <a:ext cx="8183880" cy="5260848"/>
          </a:xfrm>
        </p:spPr>
        <p:txBody>
          <a:bodyPr>
            <a:normAutofit/>
          </a:bodyPr>
          <a:lstStyle/>
          <a:p>
            <a:r>
              <a:rPr lang="en-US" dirty="0" smtClean="0"/>
              <a:t>As we read </a:t>
            </a:r>
            <a:r>
              <a:rPr lang="en-US" i="1" dirty="0" smtClean="0"/>
              <a:t>A Raisin in the Sun</a:t>
            </a:r>
            <a:r>
              <a:rPr lang="en-US" dirty="0" smtClean="0"/>
              <a:t>, keep in mind the “American Dream”. </a:t>
            </a:r>
          </a:p>
          <a:p>
            <a:r>
              <a:rPr lang="en-US" dirty="0" smtClean="0">
                <a:solidFill>
                  <a:schemeClr val="accent3">
                    <a:lumMod val="60000"/>
                    <a:lumOff val="40000"/>
                  </a:schemeClr>
                </a:solidFill>
              </a:rPr>
              <a:t>As we read </a:t>
            </a:r>
            <a:r>
              <a:rPr lang="en-US" i="1" dirty="0" smtClean="0">
                <a:solidFill>
                  <a:schemeClr val="accent3">
                    <a:lumMod val="60000"/>
                    <a:lumOff val="40000"/>
                  </a:schemeClr>
                </a:solidFill>
              </a:rPr>
              <a:t>A Raisin in the Sun, </a:t>
            </a:r>
            <a:r>
              <a:rPr lang="en-US" dirty="0" smtClean="0">
                <a:solidFill>
                  <a:schemeClr val="accent3">
                    <a:lumMod val="60000"/>
                    <a:lumOff val="40000"/>
                  </a:schemeClr>
                </a:solidFill>
              </a:rPr>
              <a:t>keep in mind what the Younger family was going through.  This play was set in the mid 1940’s to the early 1950’s, when racism and segregation were a part of the way of life in the American Culture. </a:t>
            </a:r>
          </a:p>
          <a:p>
            <a:r>
              <a:rPr lang="en-US" dirty="0" smtClean="0">
                <a:solidFill>
                  <a:srgbClr val="FF0000"/>
                </a:solidFill>
              </a:rPr>
              <a:t>Also, look for similarities and differences in the lives of the Youngers and the author, Lorraine Hansberry.</a:t>
            </a:r>
            <a:endParaRPr lang="en-US" dirty="0">
              <a:solidFill>
                <a:srgbClr val="FF0000"/>
              </a:solidFill>
            </a:endParaRPr>
          </a:p>
        </p:txBody>
      </p:sp>
    </p:spTree>
    <p:extLst>
      <p:ext uri="{BB962C8B-B14F-4D97-AF65-F5344CB8AC3E}">
        <p14:creationId xmlns:p14="http://schemas.microsoft.com/office/powerpoint/2010/main" val="41780044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r>
              <a:rPr lang="en-US" i="1" dirty="0" smtClean="0"/>
              <a:t>A Raisin in the Sun</a:t>
            </a:r>
          </a:p>
          <a:p>
            <a:pPr algn="ctr"/>
            <a:r>
              <a:rPr lang="en-US" dirty="0" smtClean="0"/>
              <a:t>Movie Trailer</a:t>
            </a:r>
          </a:p>
          <a:p>
            <a:pPr algn="ctr"/>
            <a:endParaRPr lang="en-US" dirty="0"/>
          </a:p>
          <a:p>
            <a:pPr algn="ctr"/>
            <a:r>
              <a:rPr lang="en-US" dirty="0" smtClean="0">
                <a:hlinkClick r:id="rId2"/>
              </a:rPr>
              <a:t>http://www.youtube.com/watch?v=Hip2vqM7Wdg</a:t>
            </a:r>
            <a:endParaRPr lang="en-US" dirty="0" smtClean="0"/>
          </a:p>
          <a:p>
            <a:pPr algn="ctr"/>
            <a:endParaRPr lang="en-US" dirty="0"/>
          </a:p>
          <a:p>
            <a:pPr algn="ctr"/>
            <a:endParaRPr lang="en-US" dirty="0" smtClean="0"/>
          </a:p>
          <a:p>
            <a:endParaRPr lang="en-US" dirty="0"/>
          </a:p>
        </p:txBody>
      </p:sp>
    </p:spTree>
    <p:extLst>
      <p:ext uri="{BB962C8B-B14F-4D97-AF65-F5344CB8AC3E}">
        <p14:creationId xmlns:p14="http://schemas.microsoft.com/office/powerpoint/2010/main" val="158667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normAutofit fontScale="90000"/>
          </a:bodyPr>
          <a:lstStyle/>
          <a:p>
            <a:r>
              <a:rPr lang="en-US" dirty="0" smtClean="0"/>
              <a:t>       </a:t>
            </a:r>
            <a:br>
              <a:rPr lang="en-US" dirty="0" smtClean="0"/>
            </a:br>
            <a:r>
              <a:rPr lang="en-US" dirty="0"/>
              <a:t/>
            </a:r>
            <a:br>
              <a:rPr lang="en-US" dirty="0"/>
            </a:br>
            <a:r>
              <a:rPr lang="en-US" dirty="0" smtClean="0"/>
              <a:t>          “A Raisin in the Sun”</a:t>
            </a:r>
            <a:br>
              <a:rPr lang="en-US" dirty="0" smtClean="0"/>
            </a:br>
            <a:r>
              <a:rPr lang="en-US" dirty="0" smtClean="0"/>
              <a:t>Act I, scene 1</a:t>
            </a:r>
            <a:endParaRPr lang="en-US"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sz="1800" dirty="0" smtClean="0"/>
              <a:t>     It </a:t>
            </a:r>
            <a:r>
              <a:rPr lang="en-US" sz="1800" dirty="0"/>
              <a:t>is morning at the Youngers’ apartment. Their small dwelling on the </a:t>
            </a:r>
            <a:r>
              <a:rPr lang="en-US" sz="1800" dirty="0">
                <a:solidFill>
                  <a:srgbClr val="FFFF00"/>
                </a:solidFill>
              </a:rPr>
              <a:t>South Side of Chicago </a:t>
            </a:r>
            <a:r>
              <a:rPr lang="en-US" sz="1800" dirty="0"/>
              <a:t>has two bedrooms—one for </a:t>
            </a:r>
            <a:r>
              <a:rPr lang="en-US" sz="1800" dirty="0">
                <a:solidFill>
                  <a:srgbClr val="00B0F0"/>
                </a:solidFill>
              </a:rPr>
              <a:t>Mama</a:t>
            </a:r>
            <a:r>
              <a:rPr lang="en-US" sz="1800" dirty="0"/>
              <a:t> and </a:t>
            </a:r>
            <a:r>
              <a:rPr lang="en-US" sz="1800" dirty="0" err="1">
                <a:solidFill>
                  <a:srgbClr val="00B0F0"/>
                </a:solidFill>
              </a:rPr>
              <a:t>Beneatha</a:t>
            </a:r>
            <a:r>
              <a:rPr lang="en-US" sz="1800" dirty="0"/>
              <a:t>, and one for </a:t>
            </a:r>
            <a:r>
              <a:rPr lang="en-US" sz="1800" dirty="0">
                <a:solidFill>
                  <a:srgbClr val="00B0F0"/>
                </a:solidFill>
              </a:rPr>
              <a:t>Ruth</a:t>
            </a:r>
            <a:r>
              <a:rPr lang="en-US" sz="1800" dirty="0"/>
              <a:t> and </a:t>
            </a:r>
            <a:r>
              <a:rPr lang="en-US" sz="1800" dirty="0">
                <a:solidFill>
                  <a:srgbClr val="00B0F0"/>
                </a:solidFill>
              </a:rPr>
              <a:t>Walter Lee</a:t>
            </a:r>
            <a:r>
              <a:rPr lang="en-US" sz="1800" dirty="0"/>
              <a:t>. </a:t>
            </a:r>
            <a:r>
              <a:rPr lang="en-US" sz="1800" dirty="0">
                <a:solidFill>
                  <a:srgbClr val="00B0F0"/>
                </a:solidFill>
              </a:rPr>
              <a:t>Travis</a:t>
            </a:r>
            <a:r>
              <a:rPr lang="en-US" sz="1800" dirty="0"/>
              <a:t> sleeps on the couch in the living room. The only window is in their small kitchen, and they share a bathroom in the hall with their neighbors. Ruth and Walter talk in the </a:t>
            </a:r>
            <a:r>
              <a:rPr lang="en-US" sz="1800" dirty="0" smtClean="0"/>
              <a:t>kitchen and </a:t>
            </a:r>
            <a:r>
              <a:rPr lang="en-US" sz="1800" dirty="0"/>
              <a:t>keep mentioning a check. </a:t>
            </a:r>
            <a:r>
              <a:rPr lang="en-US" sz="1800" dirty="0" smtClean="0"/>
              <a:t>Travis </a:t>
            </a:r>
            <a:r>
              <a:rPr lang="en-US" sz="1800" dirty="0"/>
              <a:t>asks them for money—he is supposed to bring fifty cents to school—and Ruth says that they do not have it. His persistent nagging quickly irritates her. Walter, however, gives Travis an entire dollar while staring at Ruth. Travis then leaves for school, and Walter tells Ruth that he wants to use the check to invest in a liquor store with a few of his friends. Walter and Ruth continue to argue about their unhappy lives, a dialogue that Ruth cuts short by telling her husband, “Eat your eggs, they </a:t>
            </a:r>
            <a:r>
              <a:rPr lang="en-US" sz="1800" dirty="0" err="1"/>
              <a:t>gonna</a:t>
            </a:r>
            <a:r>
              <a:rPr lang="en-US" sz="1800" dirty="0"/>
              <a:t> be cold.”</a:t>
            </a:r>
          </a:p>
          <a:p>
            <a:endParaRPr lang="en-US" sz="1800" dirty="0"/>
          </a:p>
        </p:txBody>
      </p:sp>
    </p:spTree>
    <p:extLst>
      <p:ext uri="{BB962C8B-B14F-4D97-AF65-F5344CB8AC3E}">
        <p14:creationId xmlns:p14="http://schemas.microsoft.com/office/powerpoint/2010/main" val="1354553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1600" dirty="0" err="1"/>
              <a:t>Beneatha</a:t>
            </a:r>
            <a:r>
              <a:rPr lang="en-US" sz="1600" dirty="0"/>
              <a:t> gets up next </a:t>
            </a:r>
            <a:r>
              <a:rPr lang="en-US" sz="1600" dirty="0" smtClean="0"/>
              <a:t>and talks with </a:t>
            </a:r>
            <a:r>
              <a:rPr lang="en-US" sz="1600" dirty="0"/>
              <a:t>Walter. He thinks that she should be doing something more womanly than studying medicine, especially since her tuition will cut into the check, </a:t>
            </a:r>
            <a:r>
              <a:rPr lang="en-US" sz="1600" dirty="0">
                <a:solidFill>
                  <a:srgbClr val="92D050"/>
                </a:solidFill>
              </a:rPr>
              <a:t>which is the insurance </a:t>
            </a:r>
            <a:r>
              <a:rPr lang="en-US" sz="1600" dirty="0" smtClean="0">
                <a:solidFill>
                  <a:srgbClr val="92D050"/>
                </a:solidFill>
              </a:rPr>
              <a:t>payment of $10,000 </a:t>
            </a:r>
            <a:r>
              <a:rPr lang="en-US" sz="1600" dirty="0">
                <a:solidFill>
                  <a:srgbClr val="92D050"/>
                </a:solidFill>
              </a:rPr>
              <a:t>for their father’s death.</a:t>
            </a:r>
            <a:r>
              <a:rPr lang="en-US" sz="1600" dirty="0"/>
              <a:t> </a:t>
            </a:r>
            <a:r>
              <a:rPr lang="en-US" sz="1600" dirty="0" err="1"/>
              <a:t>Beneatha</a:t>
            </a:r>
            <a:r>
              <a:rPr lang="en-US" sz="1600" dirty="0"/>
              <a:t> argues that the money belongs to Mama and that Mama has the right to decide how it is spent. </a:t>
            </a:r>
            <a:r>
              <a:rPr lang="en-US" sz="1600" dirty="0">
                <a:solidFill>
                  <a:srgbClr val="FFC000"/>
                </a:solidFill>
              </a:rPr>
              <a:t>Walter then leaves for his job as a chauffeur</a:t>
            </a:r>
            <a:r>
              <a:rPr lang="en-US" sz="1600" dirty="0"/>
              <a:t>—he has to ask Ruth for money to get to work because the money he gave Travis was his car fare. </a:t>
            </a:r>
            <a:r>
              <a:rPr lang="en-US" sz="1600" dirty="0">
                <a:solidFill>
                  <a:srgbClr val="FF0000"/>
                </a:solidFill>
              </a:rPr>
              <a:t>Mama enters and goes directly to a small plant that she keeps just outside the kitchen window</a:t>
            </a:r>
            <a:r>
              <a:rPr lang="en-US" sz="1600" dirty="0" smtClean="0">
                <a:solidFill>
                  <a:srgbClr val="FF0000"/>
                </a:solidFill>
              </a:rPr>
              <a:t>.  Mama wants </a:t>
            </a:r>
            <a:r>
              <a:rPr lang="en-US" sz="1600" dirty="0">
                <a:solidFill>
                  <a:srgbClr val="FF0000"/>
                </a:solidFill>
              </a:rPr>
              <a:t>to move to a house with a lawn on which Travis can play. Owning a house had always been a dream she had shared with her husband, and now that he is gone she nurtures this dream even more powerfully</a:t>
            </a:r>
            <a:r>
              <a:rPr lang="en-US" sz="1600" dirty="0" smtClean="0">
                <a:solidFill>
                  <a:srgbClr val="FF0000"/>
                </a:solidFill>
              </a:rPr>
              <a:t>.</a:t>
            </a:r>
            <a:r>
              <a:rPr lang="en-US" sz="1600" dirty="0"/>
              <a:t> </a:t>
            </a:r>
            <a:r>
              <a:rPr lang="en-US" sz="1600" dirty="0" smtClean="0"/>
              <a:t>Ruth </a:t>
            </a:r>
            <a:r>
              <a:rPr lang="en-US" sz="1600" dirty="0"/>
              <a:t>and Mama </a:t>
            </a:r>
            <a:r>
              <a:rPr lang="en-US" sz="1600" dirty="0" smtClean="0"/>
              <a:t>discuss </a:t>
            </a:r>
            <a:r>
              <a:rPr lang="en-US" sz="1600" dirty="0"/>
              <a:t>the man that </a:t>
            </a:r>
            <a:r>
              <a:rPr lang="en-US" sz="1600" dirty="0" err="1"/>
              <a:t>Beneatha</a:t>
            </a:r>
            <a:r>
              <a:rPr lang="en-US" sz="1600" dirty="0"/>
              <a:t> has been dating, George Murchison. </a:t>
            </a:r>
            <a:r>
              <a:rPr lang="en-US" sz="1600" dirty="0" err="1"/>
              <a:t>Beneatha</a:t>
            </a:r>
            <a:r>
              <a:rPr lang="en-US" sz="1600" dirty="0"/>
              <a:t> gets angry as they praise George because she thinks that he is “shallow.” Mama and Ruth do not understand her ambivalence toward George, arguing that she should like him simply because he is rich. </a:t>
            </a:r>
            <a:r>
              <a:rPr lang="en-US" sz="1600" dirty="0" err="1"/>
              <a:t>Beneatha</a:t>
            </a:r>
            <a:r>
              <a:rPr lang="en-US" sz="1600" dirty="0"/>
              <a:t> contends that, for that very reason, any further relationship is pointless, as George’s family wouldn’t approve of her anyway. </a:t>
            </a:r>
            <a:r>
              <a:rPr lang="en-US" sz="1600" dirty="0" smtClean="0"/>
              <a:t>Mama </a:t>
            </a:r>
            <a:r>
              <a:rPr lang="en-US" sz="1600" dirty="0"/>
              <a:t>goes to the window to tend her plant. Ruth and Mama talk about Walter and </a:t>
            </a:r>
            <a:r>
              <a:rPr lang="en-US" sz="1600" dirty="0" err="1"/>
              <a:t>Beneatha</a:t>
            </a:r>
            <a:r>
              <a:rPr lang="en-US" sz="1600" dirty="0"/>
              <a:t>, and </a:t>
            </a:r>
            <a:r>
              <a:rPr lang="en-US" sz="1600" dirty="0">
                <a:solidFill>
                  <a:schemeClr val="accent3">
                    <a:lumMod val="60000"/>
                    <a:lumOff val="40000"/>
                  </a:schemeClr>
                </a:solidFill>
              </a:rPr>
              <a:t>Ruth suddenly faints.</a:t>
            </a:r>
          </a:p>
          <a:p>
            <a:endParaRPr lang="en-US" sz="1600" dirty="0"/>
          </a:p>
          <a:p>
            <a:endParaRPr lang="en-US" sz="1600" dirty="0"/>
          </a:p>
        </p:txBody>
      </p:sp>
    </p:spTree>
    <p:extLst>
      <p:ext uri="{BB962C8B-B14F-4D97-AF65-F5344CB8AC3E}">
        <p14:creationId xmlns:p14="http://schemas.microsoft.com/office/powerpoint/2010/main" val="220507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1051560"/>
          </a:xfrm>
        </p:spPr>
        <p:txBody>
          <a:bodyPr/>
          <a:lstStyle/>
          <a:p>
            <a:r>
              <a:rPr lang="en-US" dirty="0" smtClean="0"/>
              <a:t>Let’s read Act I, scene 1</a:t>
            </a: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23.</a:t>
            </a:r>
          </a:p>
          <a:p>
            <a:endParaRPr lang="en-US" dirty="0"/>
          </a:p>
          <a:p>
            <a:r>
              <a:rPr lang="en-US" dirty="0" smtClean="0"/>
              <a:t>Pay attention to characters, setting, plot, symbols, and events!</a:t>
            </a:r>
            <a:endParaRPr lang="en-US" dirty="0"/>
          </a:p>
        </p:txBody>
      </p:sp>
    </p:spTree>
    <p:extLst>
      <p:ext uri="{BB962C8B-B14F-4D97-AF65-F5344CB8AC3E}">
        <p14:creationId xmlns:p14="http://schemas.microsoft.com/office/powerpoint/2010/main" val="29953458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 scene 1 takes place in the Youngers kitchen and 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1596264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60177"/>
            <a:ext cx="8183880" cy="1051560"/>
          </a:xfrm>
        </p:spPr>
        <p:txBody>
          <a:bodyPr/>
          <a:lstStyle/>
          <a:p>
            <a:endParaRPr lang="en-US" dirty="0"/>
          </a:p>
        </p:txBody>
      </p:sp>
      <p:sp>
        <p:nvSpPr>
          <p:cNvPr id="3" name="Content Placeholder 2"/>
          <p:cNvSpPr>
            <a:spLocks noGrp="1"/>
          </p:cNvSpPr>
          <p:nvPr>
            <p:ph idx="1"/>
          </p:nvPr>
        </p:nvSpPr>
        <p:spPr>
          <a:xfrm>
            <a:off x="502920" y="530352"/>
            <a:ext cx="8183880" cy="5184648"/>
          </a:xfrm>
        </p:spPr>
        <p:txBody>
          <a:bodyPr>
            <a:normAutofit fontScale="92500" lnSpcReduction="10000"/>
          </a:bodyPr>
          <a:lstStyle/>
          <a:p>
            <a:r>
              <a:rPr lang="en-US" sz="4000" dirty="0" smtClean="0">
                <a:solidFill>
                  <a:srgbClr val="92D050"/>
                </a:solidFill>
              </a:rPr>
              <a:t>1.  Answer the study guide questions for Act I, scene 1.</a:t>
            </a:r>
          </a:p>
          <a:p>
            <a:endParaRPr lang="en-US" sz="4000" dirty="0" smtClean="0">
              <a:solidFill>
                <a:srgbClr val="92D050"/>
              </a:solidFill>
            </a:endParaRPr>
          </a:p>
          <a:p>
            <a:r>
              <a:rPr lang="en-US" sz="4000" dirty="0" smtClean="0">
                <a:solidFill>
                  <a:srgbClr val="FF0000"/>
                </a:solidFill>
              </a:rPr>
              <a:t>2.  Complete a “Setting Map”.  Go to:</a:t>
            </a:r>
          </a:p>
          <a:p>
            <a:r>
              <a:rPr lang="en-US" sz="3600" dirty="0">
                <a:hlinkClick r:id="rId2"/>
              </a:rPr>
              <a:t>http://www.readwritethink.org/files/resources/interactives/dramamap</a:t>
            </a:r>
            <a:r>
              <a:rPr lang="en-US" sz="3600" dirty="0" smtClean="0">
                <a:hlinkClick r:id="rId2"/>
              </a:rPr>
              <a:t>/</a:t>
            </a:r>
            <a:r>
              <a:rPr lang="en-US" sz="3600" dirty="0" smtClean="0"/>
              <a:t> and click on “Setting Map”.  Follow the directions and print out when finished.</a:t>
            </a:r>
            <a:endParaRPr lang="en-US" sz="3600" dirty="0"/>
          </a:p>
          <a:p>
            <a:endParaRPr lang="en-US" sz="4000" dirty="0">
              <a:solidFill>
                <a:schemeClr val="accent1">
                  <a:lumMod val="60000"/>
                  <a:lumOff val="40000"/>
                </a:schemeClr>
              </a:solidFill>
            </a:endParaRPr>
          </a:p>
          <a:p>
            <a:endParaRPr lang="en-US" sz="4000" dirty="0"/>
          </a:p>
        </p:txBody>
      </p:sp>
    </p:spTree>
    <p:extLst>
      <p:ext uri="{BB962C8B-B14F-4D97-AF65-F5344CB8AC3E}">
        <p14:creationId xmlns:p14="http://schemas.microsoft.com/office/powerpoint/2010/main" val="25871028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1051560"/>
          </a:xfrm>
        </p:spPr>
        <p:txBody>
          <a:bodyPr/>
          <a:lstStyle/>
          <a:p>
            <a:r>
              <a:rPr lang="en-US" dirty="0" smtClean="0"/>
              <a:t>Act I, scene 2</a:t>
            </a:r>
            <a:endParaRPr lang="en-US" dirty="0"/>
          </a:p>
        </p:txBody>
      </p:sp>
      <p:sp>
        <p:nvSpPr>
          <p:cNvPr id="3" name="Content Placeholder 2"/>
          <p:cNvSpPr>
            <a:spLocks noGrp="1"/>
          </p:cNvSpPr>
          <p:nvPr>
            <p:ph idx="1"/>
          </p:nvPr>
        </p:nvSpPr>
        <p:spPr>
          <a:xfrm>
            <a:off x="457200" y="1600200"/>
            <a:ext cx="8183880" cy="4187952"/>
          </a:xfrm>
        </p:spPr>
        <p:txBody>
          <a:bodyPr>
            <a:normAutofit/>
          </a:bodyPr>
          <a:lstStyle/>
          <a:p>
            <a:r>
              <a:rPr lang="en-US" sz="1800" dirty="0"/>
              <a:t>The next day, Saturday, the </a:t>
            </a:r>
            <a:r>
              <a:rPr lang="en-US" sz="1800" dirty="0">
                <a:solidFill>
                  <a:srgbClr val="FFFF00"/>
                </a:solidFill>
              </a:rPr>
              <a:t>Youngers are cleaning their apartment and waiting for the insurance check to arrive. </a:t>
            </a:r>
            <a:r>
              <a:rPr lang="en-US" sz="1800" dirty="0"/>
              <a:t>Walter receives a phone call from his friend Willy Harris, who is coordinating the potential liquor store venture. It appears that their plan is moving smoothly. </a:t>
            </a:r>
            <a:r>
              <a:rPr lang="en-US" sz="1800" dirty="0">
                <a:solidFill>
                  <a:schemeClr val="accent1">
                    <a:lumMod val="60000"/>
                    <a:lumOff val="40000"/>
                  </a:schemeClr>
                </a:solidFill>
              </a:rPr>
              <a:t>The insurance check is all Walter needs to pursue the venture.</a:t>
            </a:r>
            <a:r>
              <a:rPr lang="en-US" sz="1800" dirty="0"/>
              <a:t> He promises to bring the money to Willy when he receives it. Meanwhile, </a:t>
            </a:r>
            <a:r>
              <a:rPr lang="en-US" sz="1800" dirty="0" err="1"/>
              <a:t>Beneatha</a:t>
            </a:r>
            <a:r>
              <a:rPr lang="en-US" sz="1800" dirty="0"/>
              <a:t> is spraying the apartment with </a:t>
            </a:r>
            <a:r>
              <a:rPr lang="en-US" sz="1800" dirty="0" smtClean="0"/>
              <a:t>insect</a:t>
            </a:r>
            <a:r>
              <a:rPr lang="en-US" sz="1800" dirty="0"/>
              <a:t>icide in an attempt to rid it of cockroaches. </a:t>
            </a:r>
          </a:p>
          <a:p>
            <a:r>
              <a:rPr lang="en-US" sz="1800" dirty="0" smtClean="0"/>
              <a:t>The </a:t>
            </a:r>
            <a:r>
              <a:rPr lang="en-US" sz="1800" dirty="0"/>
              <a:t>phone rings, and </a:t>
            </a:r>
            <a:r>
              <a:rPr lang="en-US" sz="1800" dirty="0" err="1"/>
              <a:t>Beneatha</a:t>
            </a:r>
            <a:r>
              <a:rPr lang="en-US" sz="1800" dirty="0"/>
              <a:t> answers. She invites the person on the phone over to the still-dirty apartment, much to Mama’s chagrin. After hanging up, </a:t>
            </a:r>
            <a:r>
              <a:rPr lang="en-US" sz="1800" dirty="0" err="1"/>
              <a:t>Beneatha</a:t>
            </a:r>
            <a:r>
              <a:rPr lang="en-US" sz="1800" dirty="0"/>
              <a:t> explains to Mama that the man she has spoken to on the phone is Joseph </a:t>
            </a:r>
            <a:r>
              <a:rPr lang="en-US" sz="1800" dirty="0" err="1"/>
              <a:t>Asagai</a:t>
            </a:r>
            <a:r>
              <a:rPr lang="en-US" sz="1800" dirty="0"/>
              <a:t>, an African intellectual whom </a:t>
            </a:r>
            <a:r>
              <a:rPr lang="en-US" sz="1800" dirty="0" err="1"/>
              <a:t>Beneatha</a:t>
            </a:r>
            <a:r>
              <a:rPr lang="en-US" sz="1800" dirty="0"/>
              <a:t> has met at school. </a:t>
            </a:r>
          </a:p>
        </p:txBody>
      </p:sp>
    </p:spTree>
    <p:extLst>
      <p:ext uri="{BB962C8B-B14F-4D97-AF65-F5344CB8AC3E}">
        <p14:creationId xmlns:p14="http://schemas.microsoft.com/office/powerpoint/2010/main" val="2461523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000" dirty="0">
                <a:solidFill>
                  <a:schemeClr val="accent1"/>
                </a:solidFill>
              </a:rPr>
              <a:t>Ruth returns from seeing a doctor, who has told her that she is two months pregnant.</a:t>
            </a:r>
            <a:r>
              <a:rPr lang="en-US" sz="2000" dirty="0"/>
              <a:t> She reveals this information to Mama and </a:t>
            </a:r>
            <a:r>
              <a:rPr lang="en-US" sz="2000" dirty="0" err="1" smtClean="0"/>
              <a:t>Beneatha</a:t>
            </a:r>
            <a:r>
              <a:rPr lang="en-US" sz="2000" dirty="0" smtClean="0"/>
              <a:t>.  </a:t>
            </a:r>
            <a:r>
              <a:rPr lang="en-US" sz="2000" dirty="0" err="1" smtClean="0"/>
              <a:t>Asagai</a:t>
            </a:r>
            <a:r>
              <a:rPr lang="en-US" sz="2000" dirty="0" smtClean="0"/>
              <a:t> </a:t>
            </a:r>
            <a:r>
              <a:rPr lang="en-US" sz="2000" dirty="0"/>
              <a:t>visits </a:t>
            </a:r>
            <a:r>
              <a:rPr lang="en-US" sz="2000" dirty="0" err="1"/>
              <a:t>Beneatha</a:t>
            </a:r>
            <a:r>
              <a:rPr lang="en-US" sz="2000" dirty="0"/>
              <a:t>, </a:t>
            </a:r>
            <a:r>
              <a:rPr lang="en-US" sz="2000" dirty="0" smtClean="0"/>
              <a:t>and </a:t>
            </a:r>
            <a:r>
              <a:rPr lang="en-US" sz="2000" dirty="0"/>
              <a:t>brings her some Nigerian clothing and music as gifts</a:t>
            </a:r>
            <a:r>
              <a:rPr lang="en-US" sz="2000" dirty="0" smtClean="0"/>
              <a:t>.</a:t>
            </a:r>
            <a:r>
              <a:rPr lang="en-US" sz="2000" dirty="0"/>
              <a:t> Finally, the check arrives.</a:t>
            </a:r>
          </a:p>
          <a:p>
            <a:r>
              <a:rPr lang="en-US" sz="2000" dirty="0"/>
              <a:t>Walter returns home and wants to talk about his liquor store plans. Ruth wants to discuss her pregnancy with him and becomes upset when he will not listen. She shuts herself into their bedroom. </a:t>
            </a:r>
            <a:r>
              <a:rPr lang="en-US" sz="2000" dirty="0">
                <a:solidFill>
                  <a:srgbClr val="FFFF00"/>
                </a:solidFill>
              </a:rPr>
              <a:t>Mama sits down with Walter who is upset by—and ashamed of—his poverty, his job as a chauffeur, and his lack of upward mobility. Finally, Mama tells him that Ruth is pregnant and that she fears that Ruth is considering having an abortion.</a:t>
            </a:r>
            <a:r>
              <a:rPr lang="en-US" sz="2000" dirty="0"/>
              <a:t> Walter does not believe that Ruth would do such a thing until </a:t>
            </a:r>
            <a:r>
              <a:rPr lang="en-US" sz="2000" dirty="0">
                <a:solidFill>
                  <a:schemeClr val="accent2">
                    <a:lumMod val="60000"/>
                    <a:lumOff val="40000"/>
                  </a:schemeClr>
                </a:solidFill>
              </a:rPr>
              <a:t>Ruth comes out of the bedroom to confirm that she has made a down payment on the service</a:t>
            </a:r>
            <a:r>
              <a:rPr lang="en-US" sz="2000" dirty="0" smtClean="0">
                <a:solidFill>
                  <a:schemeClr val="accent2">
                    <a:lumMod val="60000"/>
                    <a:lumOff val="40000"/>
                  </a:schemeClr>
                </a:solidFill>
              </a:rPr>
              <a:t>.</a:t>
            </a:r>
            <a:endParaRPr lang="en-US" sz="2000" dirty="0">
              <a:solidFill>
                <a:schemeClr val="accent2">
                  <a:lumMod val="60000"/>
                  <a:lumOff val="40000"/>
                </a:schemeClr>
              </a:solidFill>
            </a:endParaRPr>
          </a:p>
        </p:txBody>
      </p:sp>
    </p:spTree>
    <p:extLst>
      <p:ext uri="{BB962C8B-B14F-4D97-AF65-F5344CB8AC3E}">
        <p14:creationId xmlns:p14="http://schemas.microsoft.com/office/powerpoint/2010/main" val="2328502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8183880" cy="472440"/>
          </a:xfrm>
        </p:spPr>
        <p:txBody>
          <a:bodyPr>
            <a:noAutofit/>
          </a:bodyPr>
          <a:lstStyle/>
          <a:p>
            <a:r>
              <a:rPr lang="en-US" sz="4400" dirty="0" smtClean="0"/>
              <a:t>          Civil Rights </a:t>
            </a:r>
            <a:endParaRPr lang="en-US" sz="4400" dirty="0"/>
          </a:p>
        </p:txBody>
      </p:sp>
      <p:sp>
        <p:nvSpPr>
          <p:cNvPr id="3" name="Content Placeholder 2"/>
          <p:cNvSpPr>
            <a:spLocks noGrp="1"/>
          </p:cNvSpPr>
          <p:nvPr>
            <p:ph idx="1"/>
          </p:nvPr>
        </p:nvSpPr>
        <p:spPr>
          <a:xfrm>
            <a:off x="457200" y="1905000"/>
            <a:ext cx="8183880" cy="4187952"/>
          </a:xfrm>
        </p:spPr>
        <p:txBody>
          <a:bodyPr/>
          <a:lstStyle/>
          <a:p>
            <a:r>
              <a:rPr lang="en-US" dirty="0" smtClean="0"/>
              <a:t>As you read, you saw that Lorraine Hansberry’s family had first hand knowledge of racism and segregation.  </a:t>
            </a:r>
          </a:p>
          <a:p>
            <a:endParaRPr lang="en-US" dirty="0"/>
          </a:p>
          <a:p>
            <a:r>
              <a:rPr lang="en-US" dirty="0" smtClean="0"/>
              <a:t>Let’s take a look at racism in the United States...</a:t>
            </a:r>
          </a:p>
          <a:p>
            <a:r>
              <a:rPr lang="en-US" dirty="0" smtClean="0"/>
              <a:t>  </a:t>
            </a:r>
            <a:endParaRPr lang="en-US" dirty="0"/>
          </a:p>
        </p:txBody>
      </p:sp>
    </p:spTree>
    <p:extLst>
      <p:ext uri="{BB962C8B-B14F-4D97-AF65-F5344CB8AC3E}">
        <p14:creationId xmlns:p14="http://schemas.microsoft.com/office/powerpoint/2010/main" val="21273950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normAutofit fontScale="90000"/>
          </a:bodyPr>
          <a:lstStyle/>
          <a:p>
            <a:r>
              <a:rPr lang="en-US" dirty="0" smtClean="0"/>
              <a:t>Let’s read Act I, scene 2</a:t>
            </a:r>
            <a:br>
              <a:rPr lang="en-US" dirty="0" smtClean="0"/>
            </a:b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54.</a:t>
            </a:r>
          </a:p>
          <a:p>
            <a:endParaRPr lang="en-US" dirty="0"/>
          </a:p>
          <a:p>
            <a:r>
              <a:rPr lang="en-US" dirty="0"/>
              <a:t>Upon completion of Act I, scene </a:t>
            </a:r>
            <a:r>
              <a:rPr lang="en-US" dirty="0" smtClean="0"/>
              <a:t>2, </a:t>
            </a:r>
            <a:r>
              <a:rPr lang="en-US" dirty="0"/>
              <a:t>you will go to:</a:t>
            </a:r>
          </a:p>
          <a:p>
            <a:r>
              <a:rPr lang="en-US" dirty="0" smtClean="0"/>
              <a:t>Edmodo.com—Put in Group </a:t>
            </a:r>
            <a:r>
              <a:rPr lang="en-US" dirty="0"/>
              <a:t>code</a:t>
            </a:r>
          </a:p>
          <a:p>
            <a:r>
              <a:rPr lang="en-US" dirty="0"/>
              <a:t>Reply to the Act </a:t>
            </a:r>
            <a:r>
              <a:rPr lang="en-US" dirty="0" smtClean="0"/>
              <a:t>I questions</a:t>
            </a:r>
            <a:r>
              <a:rPr lang="en-US" dirty="0"/>
              <a:t>.  </a:t>
            </a:r>
          </a:p>
          <a:p>
            <a:r>
              <a:rPr lang="en-US" dirty="0"/>
              <a:t>After responding to the initial post, you will respond to at least on other classmates post.</a:t>
            </a:r>
          </a:p>
          <a:p>
            <a:endParaRPr lang="en-US" dirty="0"/>
          </a:p>
        </p:txBody>
      </p:sp>
    </p:spTree>
    <p:extLst>
      <p:ext uri="{BB962C8B-B14F-4D97-AF65-F5344CB8AC3E}">
        <p14:creationId xmlns:p14="http://schemas.microsoft.com/office/powerpoint/2010/main" val="27856080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 scene 2 takes place in the Youngers kitchen/living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29152200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solidFill>
                  <a:srgbClr val="92D050"/>
                </a:solidFill>
              </a:rPr>
              <a:t>1.  Answer the study guide questions for Act </a:t>
            </a:r>
            <a:r>
              <a:rPr lang="en-US" dirty="0" smtClean="0">
                <a:solidFill>
                  <a:srgbClr val="92D050"/>
                </a:solidFill>
              </a:rPr>
              <a:t>I, Scene 2.   </a:t>
            </a:r>
            <a:endParaRPr lang="en-US" dirty="0">
              <a:solidFill>
                <a:srgbClr val="92D050"/>
              </a:solidFill>
            </a:endParaRPr>
          </a:p>
          <a:p>
            <a:r>
              <a:rPr lang="en-US" dirty="0">
                <a:solidFill>
                  <a:srgbClr val="92D050"/>
                </a:solidFill>
              </a:rPr>
              <a:t>     </a:t>
            </a:r>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 </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2045103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83880" cy="1051560"/>
          </a:xfrm>
        </p:spPr>
        <p:txBody>
          <a:bodyPr/>
          <a:lstStyle/>
          <a:p>
            <a:r>
              <a:rPr lang="en-US" dirty="0" smtClean="0"/>
              <a:t> Act II, scene 1</a:t>
            </a:r>
            <a:endParaRPr lang="en-US" dirty="0"/>
          </a:p>
        </p:txBody>
      </p:sp>
      <p:sp>
        <p:nvSpPr>
          <p:cNvPr id="3" name="Content Placeholder 2"/>
          <p:cNvSpPr>
            <a:spLocks noGrp="1"/>
          </p:cNvSpPr>
          <p:nvPr>
            <p:ph idx="1"/>
          </p:nvPr>
        </p:nvSpPr>
        <p:spPr>
          <a:xfrm>
            <a:off x="533400" y="1371600"/>
            <a:ext cx="8183880" cy="4187952"/>
          </a:xfrm>
        </p:spPr>
        <p:txBody>
          <a:bodyPr>
            <a:noAutofit/>
          </a:bodyPr>
          <a:lstStyle/>
          <a:p>
            <a:r>
              <a:rPr lang="en-US" sz="1400" dirty="0"/>
              <a:t>Later on the same Saturday, </a:t>
            </a:r>
            <a:r>
              <a:rPr lang="en-US" sz="1400" dirty="0" smtClean="0">
                <a:solidFill>
                  <a:srgbClr val="92D050"/>
                </a:solidFill>
              </a:rPr>
              <a:t>Walter </a:t>
            </a:r>
            <a:r>
              <a:rPr lang="en-US" sz="1400" dirty="0">
                <a:solidFill>
                  <a:srgbClr val="92D050"/>
                </a:solidFill>
              </a:rPr>
              <a:t>returns home drunk</a:t>
            </a:r>
            <a:r>
              <a:rPr lang="en-US" sz="1400" dirty="0" smtClean="0"/>
              <a:t>.</a:t>
            </a:r>
            <a:r>
              <a:rPr lang="en-US" sz="1400" dirty="0"/>
              <a:t> George Murchison arrives to pick up </a:t>
            </a:r>
            <a:r>
              <a:rPr lang="en-US" sz="1400" dirty="0" err="1"/>
              <a:t>Beneatha</a:t>
            </a:r>
            <a:r>
              <a:rPr lang="en-US" sz="1400" dirty="0"/>
              <a:t>. </a:t>
            </a:r>
            <a:r>
              <a:rPr lang="en-US" sz="1400" dirty="0" err="1"/>
              <a:t>Beneatha</a:t>
            </a:r>
            <a:r>
              <a:rPr lang="en-US" sz="1400" dirty="0"/>
              <a:t> </a:t>
            </a:r>
            <a:r>
              <a:rPr lang="en-US" sz="1400" dirty="0" smtClean="0"/>
              <a:t>has </a:t>
            </a:r>
            <a:r>
              <a:rPr lang="en-US" sz="1400" dirty="0"/>
              <a:t>cut off most of her hair, leaving only an </a:t>
            </a:r>
            <a:r>
              <a:rPr lang="en-US" sz="1400" dirty="0" err="1"/>
              <a:t>unstraightened</a:t>
            </a:r>
            <a:r>
              <a:rPr lang="en-US" sz="1400" dirty="0"/>
              <a:t> afro. Everyone is shocked, amazed, and slightly disappointed </a:t>
            </a:r>
            <a:r>
              <a:rPr lang="en-US" sz="1400" dirty="0" smtClean="0"/>
              <a:t>with </a:t>
            </a:r>
            <a:r>
              <a:rPr lang="en-US" sz="1400" dirty="0" err="1"/>
              <a:t>Beneatha</a:t>
            </a:r>
            <a:r>
              <a:rPr lang="en-US" sz="1400" dirty="0"/>
              <a:t>, prompting a fierce discussion between </a:t>
            </a:r>
            <a:r>
              <a:rPr lang="en-US" sz="1400" dirty="0" err="1"/>
              <a:t>Beneatha</a:t>
            </a:r>
            <a:r>
              <a:rPr lang="en-US" sz="1400" dirty="0"/>
              <a:t> and George about the importance of their African heritage. </a:t>
            </a:r>
            <a:r>
              <a:rPr lang="en-US" sz="1400" dirty="0" smtClean="0"/>
              <a:t>George </a:t>
            </a:r>
            <a:r>
              <a:rPr lang="en-US" sz="1400" dirty="0"/>
              <a:t>and </a:t>
            </a:r>
            <a:r>
              <a:rPr lang="en-US" sz="1400" dirty="0" err="1"/>
              <a:t>Beneatha</a:t>
            </a:r>
            <a:r>
              <a:rPr lang="en-US" sz="1400" dirty="0"/>
              <a:t> finally leave, and Ruth and Walter then begin to fight about Walter going out, spending money, and interacting with people like Willy Harris. They do begin to make up, though, by acknowledging that a great distance has grown between them</a:t>
            </a:r>
            <a:r>
              <a:rPr lang="en-US" sz="1400" dirty="0" smtClean="0"/>
              <a:t>. </a:t>
            </a:r>
            <a:r>
              <a:rPr lang="en-US" sz="1400" dirty="0">
                <a:solidFill>
                  <a:srgbClr val="FF0000"/>
                </a:solidFill>
              </a:rPr>
              <a:t>Mama comes home and announces that she has put a down payment on a house with some of the insurance money.</a:t>
            </a:r>
            <a:r>
              <a:rPr lang="en-US" sz="1400" dirty="0"/>
              <a:t> </a:t>
            </a:r>
            <a:r>
              <a:rPr lang="en-US" sz="1400" dirty="0">
                <a:solidFill>
                  <a:srgbClr val="FFC000"/>
                </a:solidFill>
              </a:rPr>
              <a:t>Ruth is elated to hear this news because she too dreams of moving out of their current apartment and into a more respectable home. </a:t>
            </a:r>
            <a:r>
              <a:rPr lang="en-US" sz="1400" dirty="0">
                <a:solidFill>
                  <a:schemeClr val="accent2">
                    <a:lumMod val="40000"/>
                    <a:lumOff val="60000"/>
                  </a:schemeClr>
                </a:solidFill>
              </a:rPr>
              <a:t>Meanwhile, Walter is noticeably upset because he wants to put all the money into the liquor store venture</a:t>
            </a:r>
            <a:r>
              <a:rPr lang="en-US" sz="1400" dirty="0"/>
              <a:t>. </a:t>
            </a:r>
            <a:r>
              <a:rPr lang="en-US" sz="1400" dirty="0">
                <a:solidFill>
                  <a:srgbClr val="FFFF00"/>
                </a:solidFill>
              </a:rPr>
              <a:t>They all become worried when they hear that the house is in </a:t>
            </a:r>
            <a:r>
              <a:rPr lang="en-US" sz="1400" dirty="0" err="1">
                <a:solidFill>
                  <a:srgbClr val="FFFF00"/>
                </a:solidFill>
              </a:rPr>
              <a:t>Clybourne</a:t>
            </a:r>
            <a:r>
              <a:rPr lang="en-US" sz="1400" dirty="0">
                <a:solidFill>
                  <a:srgbClr val="FFFF00"/>
                </a:solidFill>
              </a:rPr>
              <a:t> Park, an entirely white neighborhood. Mama asks for their understanding—it was the only house that they could afford. She feels she needs to buy the house to hold the family together. </a:t>
            </a:r>
            <a:r>
              <a:rPr lang="en-US" sz="1400" dirty="0" smtClean="0"/>
              <a:t>Walter </a:t>
            </a:r>
            <a:r>
              <a:rPr lang="en-US" sz="1400" dirty="0"/>
              <a:t>feels betrayed, his dream swept under the table. Walter makes Mama feel guilty, saying that she has crushed his dream. He goes quickly to his bedroom, and Mama remains sitting and worrying.</a:t>
            </a:r>
          </a:p>
          <a:p>
            <a:endParaRPr lang="en-US" sz="1400" dirty="0"/>
          </a:p>
          <a:p>
            <a:r>
              <a:rPr lang="en-US" sz="1400" dirty="0" smtClean="0"/>
              <a:t>  </a:t>
            </a:r>
            <a:endParaRPr lang="en-US" sz="1400" dirty="0"/>
          </a:p>
        </p:txBody>
      </p:sp>
    </p:spTree>
    <p:extLst>
      <p:ext uri="{BB962C8B-B14F-4D97-AF65-F5344CB8AC3E}">
        <p14:creationId xmlns:p14="http://schemas.microsoft.com/office/powerpoint/2010/main" val="16632784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Let’s read Act II, scene 1</a:t>
            </a:r>
            <a:endParaRPr lang="en-US" dirty="0"/>
          </a:p>
        </p:txBody>
      </p:sp>
      <p:sp>
        <p:nvSpPr>
          <p:cNvPr id="3" name="Content Placeholder 2"/>
          <p:cNvSpPr>
            <a:spLocks noGrp="1"/>
          </p:cNvSpPr>
          <p:nvPr>
            <p:ph idx="1"/>
          </p:nvPr>
        </p:nvSpPr>
        <p:spPr>
          <a:xfrm>
            <a:off x="381000" y="1600200"/>
            <a:ext cx="8183880" cy="4187952"/>
          </a:xfrm>
        </p:spPr>
        <p:txBody>
          <a:bodyPr/>
          <a:lstStyle/>
          <a:p>
            <a:r>
              <a:rPr lang="en-US" dirty="0" smtClean="0"/>
              <a:t>Open to page 76.</a:t>
            </a:r>
          </a:p>
          <a:p>
            <a:endParaRPr lang="en-US" dirty="0"/>
          </a:p>
          <a:p>
            <a:endParaRPr lang="en-US" dirty="0"/>
          </a:p>
        </p:txBody>
      </p:sp>
    </p:spTree>
    <p:extLst>
      <p:ext uri="{BB962C8B-B14F-4D97-AF65-F5344CB8AC3E}">
        <p14:creationId xmlns:p14="http://schemas.microsoft.com/office/powerpoint/2010/main" val="34831008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II, scene 1 takes place in the Youngers kitchen/living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37217059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77000"/>
            <a:ext cx="8183880" cy="1051560"/>
          </a:xfrm>
        </p:spPr>
        <p:txBody>
          <a:bodyPr/>
          <a:lstStyle/>
          <a:p>
            <a:endParaRPr lang="en-US" dirty="0"/>
          </a:p>
        </p:txBody>
      </p:sp>
      <p:sp>
        <p:nvSpPr>
          <p:cNvPr id="3" name="Content Placeholder 2"/>
          <p:cNvSpPr>
            <a:spLocks noGrp="1"/>
          </p:cNvSpPr>
          <p:nvPr>
            <p:ph idx="1"/>
          </p:nvPr>
        </p:nvSpPr>
        <p:spPr>
          <a:xfrm>
            <a:off x="502920" y="530352"/>
            <a:ext cx="8183880" cy="5184648"/>
          </a:xfrm>
        </p:spPr>
        <p:txBody>
          <a:bodyPr>
            <a:normAutofit/>
          </a:bodyPr>
          <a:lstStyle/>
          <a:p>
            <a:r>
              <a:rPr lang="en-US" sz="4000" dirty="0">
                <a:solidFill>
                  <a:srgbClr val="92D050"/>
                </a:solidFill>
              </a:rPr>
              <a:t>1.  Answer the study guide questions for Act </a:t>
            </a:r>
            <a:r>
              <a:rPr lang="en-US" sz="4000" dirty="0" smtClean="0">
                <a:solidFill>
                  <a:srgbClr val="92D050"/>
                </a:solidFill>
              </a:rPr>
              <a:t>II, </a:t>
            </a:r>
            <a:r>
              <a:rPr lang="en-US" sz="4000" dirty="0">
                <a:solidFill>
                  <a:srgbClr val="92D050"/>
                </a:solidFill>
              </a:rPr>
              <a:t>scene 1.</a:t>
            </a:r>
          </a:p>
          <a:p>
            <a:endParaRPr lang="en-US" sz="4000" dirty="0" smtClean="0">
              <a:solidFill>
                <a:schemeClr val="accent1">
                  <a:lumMod val="60000"/>
                  <a:lumOff val="40000"/>
                </a:schemeClr>
              </a:solidFill>
            </a:endParaRPr>
          </a:p>
          <a:p>
            <a:endParaRPr lang="en-US" sz="4000" dirty="0" smtClean="0">
              <a:solidFill>
                <a:schemeClr val="accent1">
                  <a:lumMod val="60000"/>
                  <a:lumOff val="40000"/>
                </a:schemeClr>
              </a:solidFill>
            </a:endParaRPr>
          </a:p>
          <a:p>
            <a:endParaRPr lang="en-US" sz="4000" dirty="0" smtClean="0"/>
          </a:p>
          <a:p>
            <a:endParaRPr lang="en-US" sz="4000" dirty="0"/>
          </a:p>
        </p:txBody>
      </p:sp>
    </p:spTree>
    <p:extLst>
      <p:ext uri="{BB962C8B-B14F-4D97-AF65-F5344CB8AC3E}">
        <p14:creationId xmlns:p14="http://schemas.microsoft.com/office/powerpoint/2010/main" val="36336110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Act II, scene 2</a:t>
            </a:r>
            <a:endParaRPr lang="en-US" dirty="0"/>
          </a:p>
        </p:txBody>
      </p:sp>
      <p:sp>
        <p:nvSpPr>
          <p:cNvPr id="3" name="Content Placeholder 2"/>
          <p:cNvSpPr>
            <a:spLocks noGrp="1"/>
          </p:cNvSpPr>
          <p:nvPr>
            <p:ph idx="1"/>
          </p:nvPr>
        </p:nvSpPr>
        <p:spPr>
          <a:xfrm>
            <a:off x="457200" y="1600200"/>
            <a:ext cx="8183880" cy="4187952"/>
          </a:xfrm>
        </p:spPr>
        <p:txBody>
          <a:bodyPr>
            <a:normAutofit/>
          </a:bodyPr>
          <a:lstStyle/>
          <a:p>
            <a:r>
              <a:rPr lang="en-US" sz="1600" dirty="0"/>
              <a:t>On a Friday night a few weeks later, </a:t>
            </a:r>
            <a:r>
              <a:rPr lang="en-US" sz="1600" dirty="0" err="1"/>
              <a:t>Beneatha</a:t>
            </a:r>
            <a:r>
              <a:rPr lang="en-US" sz="1600" dirty="0"/>
              <a:t> and George return from a date. The Youngers’ apartment is full of moving boxes. George wants to kiss </a:t>
            </a:r>
            <a:r>
              <a:rPr lang="en-US" sz="1600" dirty="0" err="1"/>
              <a:t>Beneatha</a:t>
            </a:r>
            <a:r>
              <a:rPr lang="en-US" sz="1600" dirty="0"/>
              <a:t>, but </a:t>
            </a:r>
            <a:r>
              <a:rPr lang="en-US" sz="1600" dirty="0" smtClean="0"/>
              <a:t> </a:t>
            </a:r>
            <a:r>
              <a:rPr lang="en-US" sz="1600" dirty="0" err="1" smtClean="0"/>
              <a:t>Beneatha</a:t>
            </a:r>
            <a:r>
              <a:rPr lang="en-US" sz="1600" dirty="0" smtClean="0"/>
              <a:t> </a:t>
            </a:r>
            <a:r>
              <a:rPr lang="en-US" sz="1600" dirty="0"/>
              <a:t>kicks him out. Mama asks if she had a good time with George, and </a:t>
            </a:r>
            <a:r>
              <a:rPr lang="en-US" sz="1600" dirty="0" err="1"/>
              <a:t>Beneatha</a:t>
            </a:r>
            <a:r>
              <a:rPr lang="en-US" sz="1600" dirty="0"/>
              <a:t> tells her that George is a “fool.” </a:t>
            </a:r>
            <a:r>
              <a:rPr lang="en-US" sz="1600" dirty="0" smtClean="0">
                <a:solidFill>
                  <a:schemeClr val="accent1"/>
                </a:solidFill>
              </a:rPr>
              <a:t>Mrs</a:t>
            </a:r>
            <a:r>
              <a:rPr lang="en-US" sz="1600" dirty="0">
                <a:solidFill>
                  <a:schemeClr val="accent1"/>
                </a:solidFill>
              </a:rPr>
              <a:t>. Johnson—the Youngers’ neighbor—visits. </a:t>
            </a:r>
            <a:r>
              <a:rPr lang="en-US" sz="1600" dirty="0" smtClean="0">
                <a:solidFill>
                  <a:schemeClr val="accent1"/>
                </a:solidFill>
              </a:rPr>
              <a:t> She </a:t>
            </a:r>
            <a:r>
              <a:rPr lang="en-US" sz="1600" dirty="0">
                <a:solidFill>
                  <a:schemeClr val="accent1"/>
                </a:solidFill>
              </a:rPr>
              <a:t>has come to visit to tell them about a black family who has been bombed out of their home in a white </a:t>
            </a:r>
            <a:r>
              <a:rPr lang="en-US" sz="1600" dirty="0" smtClean="0">
                <a:solidFill>
                  <a:schemeClr val="accent1"/>
                </a:solidFill>
              </a:rPr>
              <a:t>neighborhood.     </a:t>
            </a:r>
            <a:endParaRPr lang="en-US" sz="1600" dirty="0">
              <a:solidFill>
                <a:schemeClr val="accent1"/>
              </a:solidFill>
            </a:endParaRPr>
          </a:p>
          <a:p>
            <a:r>
              <a:rPr lang="en-US" sz="1600" dirty="0">
                <a:solidFill>
                  <a:srgbClr val="FF0000"/>
                </a:solidFill>
              </a:rPr>
              <a:t>She is generally insensitive and unable to speak in a civil manner. She predicts that the Youngers will also be scared out of the all-white neighborhood once they move in and insults much of the family by calling them a “proud-acting bunch of colored folks.” She then quotes Booker T. Washington, a famous African-American thinker and assimilationist. A frustrated and angered Mama retaliates by calling him a “fool.” Mrs. Johnson leaves the apartment.</a:t>
            </a:r>
          </a:p>
          <a:p>
            <a:endParaRPr lang="en-US" sz="1600" dirty="0"/>
          </a:p>
        </p:txBody>
      </p:sp>
    </p:spTree>
    <p:extLst>
      <p:ext uri="{BB962C8B-B14F-4D97-AF65-F5344CB8AC3E}">
        <p14:creationId xmlns:p14="http://schemas.microsoft.com/office/powerpoint/2010/main" val="3433115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dirty="0">
                <a:solidFill>
                  <a:srgbClr val="FFFF00"/>
                </a:solidFill>
              </a:rPr>
              <a:t>Walter’s boss calls, telling Ruth that Walter has not been to work in three days. </a:t>
            </a:r>
            <a:r>
              <a:rPr lang="en-US" dirty="0"/>
              <a:t>Walter explains that he has been wandering all day (often way into the country) and drinking all night (at a bar with a jazz duo that he loves). </a:t>
            </a:r>
            <a:r>
              <a:rPr lang="en-US" dirty="0">
                <a:solidFill>
                  <a:srgbClr val="92D050"/>
                </a:solidFill>
              </a:rPr>
              <a:t>He says that he feels depressed, despondent, and useless as the man of the family. He feels that his job is no better than a slave’s job.</a:t>
            </a:r>
            <a:r>
              <a:rPr lang="en-US" dirty="0"/>
              <a:t> Mama feels guilty for his unhappiness and tells him that she has never done anything to hurt her children. </a:t>
            </a:r>
            <a:r>
              <a:rPr lang="en-US" dirty="0">
                <a:solidFill>
                  <a:srgbClr val="FFC000"/>
                </a:solidFill>
              </a:rPr>
              <a:t>She gives him the remaining $6,500 of the insurance money, telling him to deposit $3,000 for </a:t>
            </a:r>
            <a:r>
              <a:rPr lang="en-US" dirty="0" err="1">
                <a:solidFill>
                  <a:srgbClr val="FFC000"/>
                </a:solidFill>
              </a:rPr>
              <a:t>Beneatha’s</a:t>
            </a:r>
            <a:r>
              <a:rPr lang="en-US" dirty="0">
                <a:solidFill>
                  <a:srgbClr val="FFC000"/>
                </a:solidFill>
              </a:rPr>
              <a:t> education and to keep the last $3,500.</a:t>
            </a:r>
            <a:r>
              <a:rPr lang="en-US" dirty="0"/>
              <a:t> </a:t>
            </a:r>
            <a:r>
              <a:rPr lang="en-US" dirty="0">
                <a:solidFill>
                  <a:srgbClr val="FF0000"/>
                </a:solidFill>
              </a:rPr>
              <a:t>With this money, Mama says, Walter should become—and should act like he has become—the head of the family. </a:t>
            </a:r>
            <a:r>
              <a:rPr lang="en-US" dirty="0"/>
              <a:t>Walter suddenly becomes more confident and energized. He talks to Travis about his plans, saying that he is going to “make a transaction” that will make them rich. Walter’s excitement builds as he describes his dream of their future house and cars, as well as Travis’s potential college education.</a:t>
            </a:r>
          </a:p>
          <a:p>
            <a:endParaRPr lang="en-US" dirty="0"/>
          </a:p>
        </p:txBody>
      </p:sp>
    </p:spTree>
    <p:extLst>
      <p:ext uri="{BB962C8B-B14F-4D97-AF65-F5344CB8AC3E}">
        <p14:creationId xmlns:p14="http://schemas.microsoft.com/office/powerpoint/2010/main" val="14039555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r>
              <a:rPr lang="en-US" dirty="0" smtClean="0"/>
              <a:t>Let’s read Act II, scene 2</a:t>
            </a:r>
            <a:endParaRPr lang="en-US" dirty="0"/>
          </a:p>
        </p:txBody>
      </p:sp>
      <p:sp>
        <p:nvSpPr>
          <p:cNvPr id="3" name="Content Placeholder 2"/>
          <p:cNvSpPr>
            <a:spLocks noGrp="1"/>
          </p:cNvSpPr>
          <p:nvPr>
            <p:ph idx="1"/>
          </p:nvPr>
        </p:nvSpPr>
        <p:spPr>
          <a:xfrm>
            <a:off x="533400" y="1676400"/>
            <a:ext cx="8183880" cy="4187952"/>
          </a:xfrm>
        </p:spPr>
        <p:txBody>
          <a:bodyPr/>
          <a:lstStyle/>
          <a:p>
            <a:r>
              <a:rPr lang="en-US" dirty="0" smtClean="0"/>
              <a:t>Open to page 96.</a:t>
            </a:r>
          </a:p>
          <a:p>
            <a:endParaRPr lang="en-US" dirty="0"/>
          </a:p>
          <a:p>
            <a:endParaRPr lang="en-US" dirty="0"/>
          </a:p>
        </p:txBody>
      </p:sp>
    </p:spTree>
    <p:extLst>
      <p:ext uri="{BB962C8B-B14F-4D97-AF65-F5344CB8AC3E}">
        <p14:creationId xmlns:p14="http://schemas.microsoft.com/office/powerpoint/2010/main" val="3516160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04800"/>
            <a:ext cx="7772400" cy="2057400"/>
          </a:xfrm>
        </p:spPr>
        <p:txBody>
          <a:bodyPr/>
          <a:lstStyle/>
          <a:p>
            <a:r>
              <a:rPr lang="en-US" b="1" dirty="0"/>
              <a:t>Racism and the Civil Rights Movement</a:t>
            </a:r>
          </a:p>
        </p:txBody>
      </p:sp>
      <p:pic>
        <p:nvPicPr>
          <p:cNvPr id="2056" name="Picture 8" descr="kl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14600"/>
            <a:ext cx="78486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70067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II, scene 2 takes place in the Youngers kitchen/living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6838998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a:solidFill>
                  <a:srgbClr val="92D050"/>
                </a:solidFill>
              </a:rPr>
              <a:t>1.  Answer the study guide questions for Act </a:t>
            </a:r>
            <a:r>
              <a:rPr lang="en-US" sz="3600" dirty="0" smtClean="0">
                <a:solidFill>
                  <a:srgbClr val="92D050"/>
                </a:solidFill>
              </a:rPr>
              <a:t>II</a:t>
            </a:r>
            <a:r>
              <a:rPr lang="en-US" sz="3600" dirty="0">
                <a:solidFill>
                  <a:srgbClr val="92D050"/>
                </a:solidFill>
              </a:rPr>
              <a:t>, scene </a:t>
            </a:r>
            <a:r>
              <a:rPr lang="en-US" sz="3600" dirty="0" smtClean="0">
                <a:solidFill>
                  <a:srgbClr val="92D050"/>
                </a:solidFill>
              </a:rPr>
              <a:t>2.</a:t>
            </a:r>
            <a:endParaRPr lang="en-US" sz="3600" dirty="0">
              <a:solidFill>
                <a:srgbClr val="92D050"/>
              </a:solidFill>
            </a:endParaRPr>
          </a:p>
          <a:p>
            <a:endParaRPr lang="en-US" dirty="0" smtClean="0"/>
          </a:p>
          <a:p>
            <a:endParaRPr lang="en-US" dirty="0"/>
          </a:p>
        </p:txBody>
      </p:sp>
    </p:spTree>
    <p:extLst>
      <p:ext uri="{BB962C8B-B14F-4D97-AF65-F5344CB8AC3E}">
        <p14:creationId xmlns:p14="http://schemas.microsoft.com/office/powerpoint/2010/main" val="7011082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83880" cy="1051560"/>
          </a:xfrm>
        </p:spPr>
        <p:txBody>
          <a:bodyPr/>
          <a:lstStyle/>
          <a:p>
            <a:r>
              <a:rPr lang="en-US" dirty="0" smtClean="0"/>
              <a:t>Act II, scene 3</a:t>
            </a:r>
            <a:endParaRPr lang="en-US" dirty="0"/>
          </a:p>
        </p:txBody>
      </p:sp>
      <p:sp>
        <p:nvSpPr>
          <p:cNvPr id="3" name="Content Placeholder 2"/>
          <p:cNvSpPr>
            <a:spLocks noGrp="1"/>
          </p:cNvSpPr>
          <p:nvPr>
            <p:ph idx="1"/>
          </p:nvPr>
        </p:nvSpPr>
        <p:spPr>
          <a:xfrm>
            <a:off x="457200" y="990600"/>
            <a:ext cx="8183880" cy="4187952"/>
          </a:xfrm>
        </p:spPr>
        <p:txBody>
          <a:bodyPr>
            <a:noAutofit/>
          </a:bodyPr>
          <a:lstStyle/>
          <a:p>
            <a:r>
              <a:rPr lang="en-US" sz="1600" dirty="0"/>
              <a:t>On Saturday, a week later, it is moving day. Ruth shows </a:t>
            </a:r>
            <a:r>
              <a:rPr lang="en-US" sz="1600" dirty="0" err="1"/>
              <a:t>Beneatha</a:t>
            </a:r>
            <a:r>
              <a:rPr lang="en-US" sz="1600" dirty="0"/>
              <a:t> the curtains she has bought for the new house and tells her that the first thing she is going to do in their new house is take a long bath in their very own bathroom. Ruth comments on the changed mood around the household, noting that she and Walter even went out to the movies and held </a:t>
            </a:r>
            <a:r>
              <a:rPr lang="en-US" sz="1600" dirty="0" smtClean="0"/>
              <a:t>hands.  A </a:t>
            </a:r>
            <a:r>
              <a:rPr lang="en-US" sz="1600" dirty="0"/>
              <a:t>middle-aged white man named Karl Lindner appears at the door. He is a representative from the </a:t>
            </a:r>
            <a:r>
              <a:rPr lang="en-US" sz="1600" dirty="0" err="1"/>
              <a:t>Clybourne</a:t>
            </a:r>
            <a:r>
              <a:rPr lang="en-US" sz="1600" dirty="0"/>
              <a:t> Park Improvement Association, and he tells the Youngers that problems arise when different kinds of people do not sit down and talk to each other. The Youngers agree, until he reveals that he and the neighborhood coalition believe that the Youngers’ presence in </a:t>
            </a:r>
            <a:r>
              <a:rPr lang="en-US" sz="1600" dirty="0" err="1"/>
              <a:t>Clybourne</a:t>
            </a:r>
            <a:r>
              <a:rPr lang="en-US" sz="1600" dirty="0"/>
              <a:t> Park would destroy the community there. The current residents are all white, working-class people who do not want anything to threaten the dream that they have for their community. Mr. Lindner tells the Youngers that the association is prepared to offer them more money than they are to pay for the house in exchange for not moving to </a:t>
            </a:r>
            <a:r>
              <a:rPr lang="en-US" sz="1600" dirty="0" err="1"/>
              <a:t>Clybourne</a:t>
            </a:r>
            <a:r>
              <a:rPr lang="en-US" sz="1600" dirty="0"/>
              <a:t> Park. Ruth, </a:t>
            </a:r>
            <a:r>
              <a:rPr lang="en-US" sz="1600" dirty="0" err="1"/>
              <a:t>Beneatha</a:t>
            </a:r>
            <a:r>
              <a:rPr lang="en-US" sz="1600" dirty="0"/>
              <a:t>, and Walter all become very upset, but they manage to control their anger. Walter firmly tells Mr. Lindner that they will not accept the offer and urges Mr. Lindner to leave immediately.</a:t>
            </a:r>
          </a:p>
          <a:p>
            <a:r>
              <a:rPr lang="en-US" sz="1600" dirty="0" smtClean="0"/>
              <a:t> </a:t>
            </a:r>
            <a:endParaRPr lang="en-US" sz="1600" dirty="0"/>
          </a:p>
        </p:txBody>
      </p:sp>
    </p:spTree>
    <p:extLst>
      <p:ext uri="{BB962C8B-B14F-4D97-AF65-F5344CB8AC3E}">
        <p14:creationId xmlns:p14="http://schemas.microsoft.com/office/powerpoint/2010/main" val="9938135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1800" dirty="0"/>
              <a:t>When Mama comes home, Walter, Ruth, and </a:t>
            </a:r>
            <a:r>
              <a:rPr lang="en-US" sz="1800" dirty="0" err="1"/>
              <a:t>Beneatha</a:t>
            </a:r>
            <a:r>
              <a:rPr lang="en-US" sz="1800" dirty="0"/>
              <a:t> tell her about Mr. Lindner’s visit. It shocks and worries her, but she supports their decision to refuse the buyout offer. Then, as she is making sure that her plant is well packed for the trip, the rest of the family surprises her with gifts of gardening tools and a huge gardening hat. Mama has never received presents other than at Christmas, and she is touched by her family’s generosity. Just as the whole family begins to celebrate, </a:t>
            </a:r>
            <a:r>
              <a:rPr lang="en-US" sz="1800" dirty="0" err="1"/>
              <a:t>Bobo</a:t>
            </a:r>
            <a:r>
              <a:rPr lang="en-US" sz="1800" dirty="0"/>
              <a:t>, one of Walter’s friends, arrives. After some stumbling, he announces that Willy Harris has run off with all of the money that Walter invested in the liquor store deal. It turns out that Walter had invested not only his $3,500 but also the $3,000 intended for </a:t>
            </a:r>
            <a:r>
              <a:rPr lang="en-US" sz="1800" dirty="0" err="1"/>
              <a:t>Beneatha’s</a:t>
            </a:r>
            <a:r>
              <a:rPr lang="en-US" sz="1800" dirty="0"/>
              <a:t> education. Mama is livid and begins to beat Walter in the face. </a:t>
            </a:r>
            <a:r>
              <a:rPr lang="en-US" sz="1800" dirty="0" err="1"/>
              <a:t>Beneatha</a:t>
            </a:r>
            <a:r>
              <a:rPr lang="en-US" sz="1800" dirty="0"/>
              <a:t> breaks them up. Weakness overcomes Mama, and she thinks about the hard labor her husband endured in order to earn the money for them. She prays ardently for strength.</a:t>
            </a:r>
          </a:p>
          <a:p>
            <a:endParaRPr lang="en-US" sz="1800" dirty="0"/>
          </a:p>
        </p:txBody>
      </p:sp>
    </p:spTree>
    <p:extLst>
      <p:ext uri="{BB962C8B-B14F-4D97-AF65-F5344CB8AC3E}">
        <p14:creationId xmlns:p14="http://schemas.microsoft.com/office/powerpoint/2010/main" val="24297588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Let’s read Act II, scene 3</a:t>
            </a:r>
            <a:endParaRPr lang="en-US" dirty="0"/>
          </a:p>
        </p:txBody>
      </p:sp>
      <p:sp>
        <p:nvSpPr>
          <p:cNvPr id="3" name="Content Placeholder 2"/>
          <p:cNvSpPr>
            <a:spLocks noGrp="1"/>
          </p:cNvSpPr>
          <p:nvPr>
            <p:ph idx="1"/>
          </p:nvPr>
        </p:nvSpPr>
        <p:spPr>
          <a:xfrm>
            <a:off x="381000" y="1676400"/>
            <a:ext cx="8183880" cy="4187952"/>
          </a:xfrm>
        </p:spPr>
        <p:txBody>
          <a:bodyPr/>
          <a:lstStyle/>
          <a:p>
            <a:r>
              <a:rPr lang="en-US" dirty="0" smtClean="0"/>
              <a:t>Open to page 110.</a:t>
            </a:r>
          </a:p>
          <a:p>
            <a:endParaRPr lang="en-US" dirty="0"/>
          </a:p>
          <a:p>
            <a:r>
              <a:rPr lang="en-US" dirty="0"/>
              <a:t>Upon completion of Act II, scene </a:t>
            </a:r>
            <a:r>
              <a:rPr lang="en-US" dirty="0" smtClean="0"/>
              <a:t>3, </a:t>
            </a:r>
            <a:r>
              <a:rPr lang="en-US" dirty="0"/>
              <a:t>you will go to:</a:t>
            </a:r>
          </a:p>
          <a:p>
            <a:r>
              <a:rPr lang="en-US" dirty="0"/>
              <a:t>Edmodo.com—Group code</a:t>
            </a:r>
          </a:p>
          <a:p>
            <a:r>
              <a:rPr lang="en-US" dirty="0"/>
              <a:t>Reply to the Act </a:t>
            </a:r>
            <a:r>
              <a:rPr lang="en-US" dirty="0" smtClean="0"/>
              <a:t>II </a:t>
            </a:r>
            <a:r>
              <a:rPr lang="en-US" dirty="0"/>
              <a:t>questions.  </a:t>
            </a:r>
          </a:p>
          <a:p>
            <a:r>
              <a:rPr lang="en-US" dirty="0"/>
              <a:t>After responding to the initial post, you will respond to at least on other classmates post.</a:t>
            </a:r>
          </a:p>
          <a:p>
            <a:endParaRPr lang="en-US" dirty="0"/>
          </a:p>
        </p:txBody>
      </p:sp>
    </p:spTree>
    <p:extLst>
      <p:ext uri="{BB962C8B-B14F-4D97-AF65-F5344CB8AC3E}">
        <p14:creationId xmlns:p14="http://schemas.microsoft.com/office/powerpoint/2010/main" val="33889032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II, scene 3 takes place in the Youngers kitchen/living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1757360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solidFill>
                  <a:srgbClr val="92D050"/>
                </a:solidFill>
              </a:rPr>
              <a:t>1.  Answer the study guide questions for Act </a:t>
            </a:r>
            <a:r>
              <a:rPr lang="en-US" dirty="0" smtClean="0">
                <a:solidFill>
                  <a:srgbClr val="92D050"/>
                </a:solidFill>
              </a:rPr>
              <a:t>II, </a:t>
            </a:r>
            <a:r>
              <a:rPr lang="en-US" dirty="0">
                <a:solidFill>
                  <a:srgbClr val="92D050"/>
                </a:solidFill>
              </a:rPr>
              <a:t>scene </a:t>
            </a:r>
            <a:r>
              <a:rPr lang="en-US" dirty="0" smtClean="0">
                <a:solidFill>
                  <a:srgbClr val="92D050"/>
                </a:solidFill>
              </a:rPr>
              <a:t>3.</a:t>
            </a:r>
            <a:endParaRPr lang="en-US" dirty="0">
              <a:solidFill>
                <a:srgbClr val="92D050"/>
              </a:solidFill>
            </a:endParaRPr>
          </a:p>
          <a:p>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5106452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Act III </a:t>
            </a:r>
            <a:endParaRPr lang="en-US" dirty="0"/>
          </a:p>
        </p:txBody>
      </p:sp>
      <p:sp>
        <p:nvSpPr>
          <p:cNvPr id="3" name="Content Placeholder 2"/>
          <p:cNvSpPr>
            <a:spLocks noGrp="1"/>
          </p:cNvSpPr>
          <p:nvPr>
            <p:ph idx="1"/>
          </p:nvPr>
        </p:nvSpPr>
        <p:spPr>
          <a:xfrm>
            <a:off x="457200" y="1600200"/>
            <a:ext cx="8183880" cy="4187952"/>
          </a:xfrm>
        </p:spPr>
        <p:txBody>
          <a:bodyPr>
            <a:normAutofit lnSpcReduction="10000"/>
          </a:bodyPr>
          <a:lstStyle/>
          <a:p>
            <a:r>
              <a:rPr lang="en-US" sz="1600" dirty="0"/>
              <a:t>One hour later on moving day, everyone is still melancholy. </a:t>
            </a:r>
            <a:r>
              <a:rPr lang="en-US" sz="1600" dirty="0" smtClean="0"/>
              <a:t>Walter </a:t>
            </a:r>
            <a:r>
              <a:rPr lang="en-US" sz="1600" dirty="0"/>
              <a:t>sits alone and thinks. </a:t>
            </a:r>
            <a:r>
              <a:rPr lang="en-US" sz="1600" dirty="0" err="1"/>
              <a:t>Asagai</a:t>
            </a:r>
            <a:r>
              <a:rPr lang="en-US" sz="1600" dirty="0"/>
              <a:t> comes to help them pack and finds </a:t>
            </a:r>
            <a:r>
              <a:rPr lang="en-US" sz="1600" dirty="0" err="1"/>
              <a:t>Beneatha</a:t>
            </a:r>
            <a:r>
              <a:rPr lang="en-US" sz="1600" dirty="0"/>
              <a:t> questioning her choice of becoming a doctor. </a:t>
            </a:r>
            <a:r>
              <a:rPr lang="en-US" sz="1600" dirty="0" smtClean="0"/>
              <a:t>Never-ending </a:t>
            </a:r>
            <a:r>
              <a:rPr lang="en-US" sz="1600" dirty="0"/>
              <a:t>human misery demoralizes her, and she no longer sees a reason to fight against it. </a:t>
            </a:r>
            <a:r>
              <a:rPr lang="en-US" sz="1600" dirty="0" err="1"/>
              <a:t>Asagai</a:t>
            </a:r>
            <a:r>
              <a:rPr lang="en-US" sz="1600" dirty="0"/>
              <a:t> reprimands her for her lack of idealism and her attachment to the money from her father’s death. </a:t>
            </a:r>
            <a:r>
              <a:rPr lang="en-US" sz="1600" dirty="0">
                <a:solidFill>
                  <a:srgbClr val="FFFF00"/>
                </a:solidFill>
              </a:rPr>
              <a:t>He tells </a:t>
            </a:r>
            <a:r>
              <a:rPr lang="en-US" sz="1600" dirty="0" err="1">
                <a:solidFill>
                  <a:srgbClr val="FFFF00"/>
                </a:solidFill>
              </a:rPr>
              <a:t>Beneatha</a:t>
            </a:r>
            <a:r>
              <a:rPr lang="en-US" sz="1600" dirty="0">
                <a:solidFill>
                  <a:srgbClr val="FFFF00"/>
                </a:solidFill>
              </a:rPr>
              <a:t> about his dream to return to Africa and help bring positive changes. He gets her excited about reform again and asks her to go home with him to Africa, saying that eventually it would be as if she had “only been away for a day.” He leaves her alone to think about his proposition</a:t>
            </a:r>
            <a:r>
              <a:rPr lang="en-US" sz="1600" dirty="0" smtClean="0">
                <a:solidFill>
                  <a:srgbClr val="FFFF00"/>
                </a:solidFill>
              </a:rPr>
              <a:t>.  </a:t>
            </a:r>
            <a:endParaRPr lang="en-US" sz="1600" dirty="0">
              <a:solidFill>
                <a:srgbClr val="FFFF00"/>
              </a:solidFill>
            </a:endParaRPr>
          </a:p>
          <a:p>
            <a:r>
              <a:rPr lang="en-US" sz="1600" dirty="0">
                <a:solidFill>
                  <a:srgbClr val="92D050"/>
                </a:solidFill>
              </a:rPr>
              <a:t>Walter rushes in from the bedroom and </a:t>
            </a:r>
            <a:r>
              <a:rPr lang="en-US" sz="1600" dirty="0" smtClean="0">
                <a:solidFill>
                  <a:srgbClr val="92D050"/>
                </a:solidFill>
              </a:rPr>
              <a:t>Mama </a:t>
            </a:r>
            <a:r>
              <a:rPr lang="en-US" sz="1600" dirty="0">
                <a:solidFill>
                  <a:srgbClr val="92D050"/>
                </a:solidFill>
              </a:rPr>
              <a:t>enters and announces that they are not going to move.</a:t>
            </a:r>
            <a:r>
              <a:rPr lang="en-US" sz="1600" dirty="0"/>
              <a:t> Ruth protests. </a:t>
            </a:r>
            <a:r>
              <a:rPr lang="en-US" sz="1600" dirty="0">
                <a:solidFill>
                  <a:srgbClr val="FF0000"/>
                </a:solidFill>
              </a:rPr>
              <a:t>Walter returns, having called Mr. Lindner and invited him back to the apartment—he intends to take his offer of money in exchange for </a:t>
            </a:r>
            <a:r>
              <a:rPr lang="en-US" sz="1600" dirty="0" err="1" smtClean="0">
                <a:solidFill>
                  <a:srgbClr val="FF0000"/>
                </a:solidFill>
              </a:rPr>
              <a:t>not</a:t>
            </a:r>
            <a:r>
              <a:rPr lang="en-US" sz="1600" dirty="0" err="1">
                <a:solidFill>
                  <a:srgbClr val="FF0000"/>
                </a:solidFill>
              </a:rPr>
              <a:t>moving</a:t>
            </a:r>
            <a:r>
              <a:rPr lang="en-US" sz="1600" dirty="0">
                <a:solidFill>
                  <a:srgbClr val="FF0000"/>
                </a:solidFill>
              </a:rPr>
              <a:t> to </a:t>
            </a:r>
            <a:r>
              <a:rPr lang="en-US" sz="1600" dirty="0" err="1">
                <a:solidFill>
                  <a:srgbClr val="FF0000"/>
                </a:solidFill>
              </a:rPr>
              <a:t>Clybourne</a:t>
            </a:r>
            <a:r>
              <a:rPr lang="en-US" sz="1600" dirty="0">
                <a:solidFill>
                  <a:srgbClr val="FF0000"/>
                </a:solidFill>
              </a:rPr>
              <a:t> Park.</a:t>
            </a:r>
            <a:r>
              <a:rPr lang="en-US" sz="1600" dirty="0"/>
              <a:t> </a:t>
            </a:r>
            <a:r>
              <a:rPr lang="en-US" sz="1600" dirty="0">
                <a:solidFill>
                  <a:schemeClr val="accent3">
                    <a:lumMod val="40000"/>
                    <a:lumOff val="60000"/>
                  </a:schemeClr>
                </a:solidFill>
              </a:rPr>
              <a:t>Everyone objects to this plan, arguing that they have too much pride to accept not being able to live somewhere because of their race.</a:t>
            </a:r>
            <a:r>
              <a:rPr lang="en-US" sz="1600" dirty="0"/>
              <a:t> Walter, very agitated, puts on an act, imitating the stereotype of a black male servant. </a:t>
            </a:r>
            <a:r>
              <a:rPr lang="en-US" sz="1600" dirty="0">
                <a:solidFill>
                  <a:schemeClr val="accent1"/>
                </a:solidFill>
              </a:rPr>
              <a:t>When he finally exits, Mama declares that he has died inside. </a:t>
            </a:r>
          </a:p>
        </p:txBody>
      </p:sp>
    </p:spTree>
    <p:extLst>
      <p:ext uri="{BB962C8B-B14F-4D97-AF65-F5344CB8AC3E}">
        <p14:creationId xmlns:p14="http://schemas.microsoft.com/office/powerpoint/2010/main" val="4243598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dirty="0">
                <a:solidFill>
                  <a:schemeClr val="accent2">
                    <a:lumMod val="60000"/>
                    <a:lumOff val="40000"/>
                  </a:schemeClr>
                </a:solidFill>
              </a:rPr>
              <a:t>The movers and Mr. Lindner arrive. </a:t>
            </a:r>
            <a:r>
              <a:rPr lang="en-US" dirty="0"/>
              <a:t>Mama tells Walter to deal with Mr. Lindner, who is laying out contracts for Walter to sign. Walter starts hesitantly, but soon we see that he has changed his mind about taking Mr. Lindner’s money. His speech builds in power. </a:t>
            </a:r>
            <a:r>
              <a:rPr lang="en-US" dirty="0">
                <a:solidFill>
                  <a:srgbClr val="FF0000"/>
                </a:solidFill>
              </a:rPr>
              <a:t>He tells Mr. Lindner that the Youngers are proud and hardworking and intend to move into their new house.</a:t>
            </a:r>
            <a:r>
              <a:rPr lang="en-US" dirty="0"/>
              <a:t> Mr. Lindner appeals to Mama, who defers to Walter’s statement. Ultimately, Mr. Lindner leaves with his papers unsigned. Everyone finishes packing up as the movers come to take the furniture. </a:t>
            </a:r>
            <a:r>
              <a:rPr lang="en-US" dirty="0">
                <a:solidFill>
                  <a:srgbClr val="00B050"/>
                </a:solidFill>
              </a:rPr>
              <a:t>Mama tells Ruth that she thinks Walter has finally become a man by standing up to Mr. Lindner.</a:t>
            </a:r>
            <a:r>
              <a:rPr lang="en-US" dirty="0"/>
              <a:t> Ruth agrees and is noticeably proud of her husband. </a:t>
            </a:r>
            <a:r>
              <a:rPr lang="en-US" dirty="0">
                <a:solidFill>
                  <a:schemeClr val="accent5">
                    <a:lumMod val="40000"/>
                    <a:lumOff val="60000"/>
                  </a:schemeClr>
                </a:solidFill>
              </a:rPr>
              <a:t>Mama, who is the last to leave, looks for a moment at the empty apartment. Then she leaves, bringing her plant with her.</a:t>
            </a:r>
          </a:p>
          <a:p>
            <a:endParaRPr lang="en-US" dirty="0"/>
          </a:p>
        </p:txBody>
      </p:sp>
    </p:spTree>
    <p:extLst>
      <p:ext uri="{BB962C8B-B14F-4D97-AF65-F5344CB8AC3E}">
        <p14:creationId xmlns:p14="http://schemas.microsoft.com/office/powerpoint/2010/main" val="1996000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r>
              <a:rPr lang="en-US" dirty="0" smtClean="0"/>
              <a:t>Let’s read Act III</a:t>
            </a:r>
            <a:endParaRPr lang="en-US" dirty="0"/>
          </a:p>
        </p:txBody>
      </p:sp>
      <p:sp>
        <p:nvSpPr>
          <p:cNvPr id="3" name="Content Placeholder 2"/>
          <p:cNvSpPr>
            <a:spLocks noGrp="1"/>
          </p:cNvSpPr>
          <p:nvPr>
            <p:ph idx="1"/>
          </p:nvPr>
        </p:nvSpPr>
        <p:spPr>
          <a:xfrm>
            <a:off x="457200" y="1600200"/>
            <a:ext cx="8183880" cy="4187952"/>
          </a:xfrm>
        </p:spPr>
        <p:txBody>
          <a:bodyPr/>
          <a:lstStyle/>
          <a:p>
            <a:r>
              <a:rPr lang="en-US" dirty="0" smtClean="0"/>
              <a:t>Open to page 131.</a:t>
            </a:r>
          </a:p>
          <a:p>
            <a:endParaRPr lang="en-US" dirty="0" smtClean="0"/>
          </a:p>
          <a:p>
            <a:r>
              <a:rPr lang="en-US" dirty="0"/>
              <a:t>Upon completion of Act </a:t>
            </a:r>
            <a:r>
              <a:rPr lang="en-US" dirty="0" smtClean="0"/>
              <a:t>III</a:t>
            </a:r>
            <a:r>
              <a:rPr lang="en-US" dirty="0"/>
              <a:t>, </a:t>
            </a:r>
            <a:r>
              <a:rPr lang="en-US" dirty="0" smtClean="0"/>
              <a:t>you </a:t>
            </a:r>
            <a:r>
              <a:rPr lang="en-US" dirty="0"/>
              <a:t>will go to:</a:t>
            </a:r>
          </a:p>
          <a:p>
            <a:r>
              <a:rPr lang="en-US" dirty="0"/>
              <a:t>Edmodo.com—Group code</a:t>
            </a:r>
          </a:p>
          <a:p>
            <a:r>
              <a:rPr lang="en-US" dirty="0"/>
              <a:t>Reply to the Act </a:t>
            </a:r>
            <a:r>
              <a:rPr lang="en-US" dirty="0" smtClean="0"/>
              <a:t>III questions</a:t>
            </a:r>
            <a:r>
              <a:rPr lang="en-US" dirty="0"/>
              <a:t>.  </a:t>
            </a:r>
          </a:p>
          <a:p>
            <a:r>
              <a:rPr lang="en-US" dirty="0"/>
              <a:t>After responding to the initial post, you will respond to at least on other classmates post.</a:t>
            </a:r>
          </a:p>
          <a:p>
            <a:endParaRPr lang="en-US" dirty="0"/>
          </a:p>
          <a:p>
            <a:endParaRPr lang="en-US" dirty="0"/>
          </a:p>
        </p:txBody>
      </p:sp>
    </p:spTree>
    <p:extLst>
      <p:ext uri="{BB962C8B-B14F-4D97-AF65-F5344CB8AC3E}">
        <p14:creationId xmlns:p14="http://schemas.microsoft.com/office/powerpoint/2010/main" val="4225233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609600" y="1066800"/>
            <a:ext cx="8229600" cy="4525963"/>
          </a:xfrm>
        </p:spPr>
        <p:txBody>
          <a:bodyPr>
            <a:normAutofit fontScale="92500" lnSpcReduction="20000"/>
          </a:bodyPr>
          <a:lstStyle/>
          <a:p>
            <a:pPr>
              <a:lnSpc>
                <a:spcPct val="80000"/>
              </a:lnSpc>
            </a:pPr>
            <a:r>
              <a:rPr lang="en-US" sz="2600" dirty="0">
                <a:solidFill>
                  <a:srgbClr val="FF0000"/>
                </a:solidFill>
              </a:rPr>
              <a:t>Racism is the belief that one ethnic group is superior to others. Throughout United States history, the </a:t>
            </a:r>
            <a:r>
              <a:rPr lang="en-US" sz="2600" dirty="0">
                <a:solidFill>
                  <a:schemeClr val="bg2">
                    <a:lumMod val="10000"/>
                    <a:lumOff val="90000"/>
                  </a:schemeClr>
                </a:solidFill>
              </a:rPr>
              <a:t>racism</a:t>
            </a:r>
            <a:r>
              <a:rPr lang="en-US" sz="2600" dirty="0">
                <a:solidFill>
                  <a:srgbClr val="FF0000"/>
                </a:solidFill>
              </a:rPr>
              <a:t> of some white people has led to tragic suffering and loss for members of other groups, including </a:t>
            </a:r>
            <a:r>
              <a:rPr lang="en-US" sz="2600" dirty="0">
                <a:solidFill>
                  <a:schemeClr val="accent3">
                    <a:lumMod val="60000"/>
                    <a:lumOff val="40000"/>
                  </a:schemeClr>
                </a:solidFill>
              </a:rPr>
              <a:t>African Americans, Asian Americans, Latinos, and Native Americans</a:t>
            </a:r>
            <a:r>
              <a:rPr lang="en-US" sz="2600" dirty="0">
                <a:solidFill>
                  <a:srgbClr val="FF0000"/>
                </a:solidFill>
              </a:rPr>
              <a:t>. For about 100 years after the end of the Civil War, the legacy of African American slavery in the South was a </a:t>
            </a:r>
            <a:r>
              <a:rPr lang="en-US" sz="2600" dirty="0">
                <a:solidFill>
                  <a:srgbClr val="FFFF00"/>
                </a:solidFill>
              </a:rPr>
              <a:t>segregated society</a:t>
            </a:r>
            <a:r>
              <a:rPr lang="en-US" sz="2600" dirty="0">
                <a:solidFill>
                  <a:srgbClr val="FF0000"/>
                </a:solidFill>
              </a:rPr>
              <a:t> in which black people and white people lived side-by-side but virtually in separate worlds. </a:t>
            </a:r>
            <a:r>
              <a:rPr lang="en-US" sz="2600" dirty="0">
                <a:solidFill>
                  <a:schemeClr val="accent6">
                    <a:lumMod val="60000"/>
                    <a:lumOff val="40000"/>
                  </a:schemeClr>
                </a:solidFill>
              </a:rPr>
              <a:t>Public drinking facilities such as drinking fountains, bathrooms, restaurants, motels and schools were designated for either blacks or whites, and the facilities for blacks were invariably poorer in quality. </a:t>
            </a:r>
            <a:r>
              <a:rPr lang="en-US" sz="2600" dirty="0">
                <a:solidFill>
                  <a:srgbClr val="FF0000"/>
                </a:solidFill>
              </a:rPr>
              <a:t>“Jim Crow” was the nickname given to the laws introduced into the South during the 19</a:t>
            </a:r>
            <a:r>
              <a:rPr lang="en-US" sz="2600" baseline="30000" dirty="0">
                <a:solidFill>
                  <a:srgbClr val="FF0000"/>
                </a:solidFill>
              </a:rPr>
              <a:t>th</a:t>
            </a:r>
            <a:r>
              <a:rPr lang="en-US" sz="2600" dirty="0">
                <a:solidFill>
                  <a:srgbClr val="FF0000"/>
                </a:solidFill>
              </a:rPr>
              <a:t> and 20</a:t>
            </a:r>
            <a:r>
              <a:rPr lang="en-US" sz="2600" baseline="30000" dirty="0">
                <a:solidFill>
                  <a:srgbClr val="FF0000"/>
                </a:solidFill>
              </a:rPr>
              <a:t>th</a:t>
            </a:r>
            <a:r>
              <a:rPr lang="en-US" sz="2600" dirty="0">
                <a:solidFill>
                  <a:srgbClr val="FF0000"/>
                </a:solidFill>
              </a:rPr>
              <a:t> centuries to enforce racial segregation. The name stuck during the </a:t>
            </a:r>
            <a:r>
              <a:rPr lang="en-US" sz="2600" dirty="0" smtClean="0">
                <a:solidFill>
                  <a:srgbClr val="FF0000"/>
                </a:solidFill>
              </a:rPr>
              <a:t>Civil Rights </a:t>
            </a:r>
            <a:r>
              <a:rPr lang="en-US" sz="2600" dirty="0">
                <a:solidFill>
                  <a:srgbClr val="FF0000"/>
                </a:solidFill>
              </a:rPr>
              <a:t>era.</a:t>
            </a:r>
          </a:p>
        </p:txBody>
      </p:sp>
    </p:spTree>
    <p:extLst>
      <p:ext uri="{BB962C8B-B14F-4D97-AF65-F5344CB8AC3E}">
        <p14:creationId xmlns:p14="http://schemas.microsoft.com/office/powerpoint/2010/main" val="32396359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i="1" dirty="0" smtClean="0"/>
              <a:t>A Raisin in the Sun</a:t>
            </a:r>
            <a:endParaRPr lang="en-US" i="1" dirty="0"/>
          </a:p>
          <a:p>
            <a:r>
              <a:rPr lang="en-US" dirty="0" smtClean="0"/>
              <a:t>Act III takes place in the Youngers kitchen/living room.  </a:t>
            </a:r>
          </a:p>
          <a:p>
            <a:endParaRPr lang="en-US" i="1" dirty="0"/>
          </a:p>
          <a:p>
            <a:r>
              <a:rPr lang="en-US" i="1" dirty="0" smtClean="0"/>
              <a:t> </a:t>
            </a:r>
            <a:endParaRPr lang="en-US"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981200"/>
            <a:ext cx="8229600" cy="4419600"/>
          </a:xfrm>
          <a:prstGeom prst="rect">
            <a:avLst/>
          </a:prstGeom>
        </p:spPr>
      </p:pic>
    </p:spTree>
    <p:extLst>
      <p:ext uri="{BB962C8B-B14F-4D97-AF65-F5344CB8AC3E}">
        <p14:creationId xmlns:p14="http://schemas.microsoft.com/office/powerpoint/2010/main" val="24122382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lstStyle/>
          <a:p>
            <a:endParaRPr lang="en-US" dirty="0"/>
          </a:p>
        </p:txBody>
      </p:sp>
      <p:sp>
        <p:nvSpPr>
          <p:cNvPr id="3" name="Content Placeholder 2"/>
          <p:cNvSpPr>
            <a:spLocks noGrp="1"/>
          </p:cNvSpPr>
          <p:nvPr>
            <p:ph idx="1"/>
          </p:nvPr>
        </p:nvSpPr>
        <p:spPr>
          <a:xfrm>
            <a:off x="533400" y="1600200"/>
            <a:ext cx="8183880" cy="4187952"/>
          </a:xfrm>
        </p:spPr>
        <p:txBody>
          <a:bodyPr>
            <a:normAutofit/>
          </a:bodyPr>
          <a:lstStyle/>
          <a:p>
            <a:r>
              <a:rPr lang="en-US" dirty="0">
                <a:solidFill>
                  <a:srgbClr val="92D050"/>
                </a:solidFill>
              </a:rPr>
              <a:t>1.  Answer the study guide questions for Act    </a:t>
            </a:r>
          </a:p>
          <a:p>
            <a:r>
              <a:rPr lang="en-US" dirty="0">
                <a:solidFill>
                  <a:srgbClr val="92D050"/>
                </a:solidFill>
              </a:rPr>
              <a:t>     </a:t>
            </a:r>
            <a:r>
              <a:rPr lang="en-US" dirty="0" smtClean="0">
                <a:solidFill>
                  <a:srgbClr val="92D050"/>
                </a:solidFill>
              </a:rPr>
              <a:t>III.</a:t>
            </a:r>
            <a:endParaRPr lang="en-US" dirty="0">
              <a:solidFill>
                <a:srgbClr val="92D050"/>
              </a:solidFill>
            </a:endParaRPr>
          </a:p>
          <a:p>
            <a:endParaRPr lang="en-US" dirty="0"/>
          </a:p>
          <a:p>
            <a:r>
              <a:rPr lang="en-US" dirty="0">
                <a:solidFill>
                  <a:schemeClr val="accent5">
                    <a:lumMod val="60000"/>
                    <a:lumOff val="40000"/>
                  </a:schemeClr>
                </a:solidFill>
              </a:rPr>
              <a:t>2.  Go to edmodo.com—Group </a:t>
            </a:r>
            <a:r>
              <a:rPr lang="en-US" dirty="0" smtClean="0">
                <a:solidFill>
                  <a:schemeClr val="accent5">
                    <a:lumMod val="60000"/>
                    <a:lumOff val="40000"/>
                  </a:schemeClr>
                </a:solidFill>
              </a:rPr>
              <a:t>code:</a:t>
            </a:r>
            <a:endParaRPr lang="en-US" dirty="0">
              <a:solidFill>
                <a:schemeClr val="accent5">
                  <a:lumMod val="60000"/>
                  <a:lumOff val="40000"/>
                </a:schemeClr>
              </a:solidFill>
            </a:endParaRPr>
          </a:p>
          <a:p>
            <a:r>
              <a:rPr lang="en-US" dirty="0">
                <a:solidFill>
                  <a:schemeClr val="accent5">
                    <a:lumMod val="60000"/>
                    <a:lumOff val="40000"/>
                  </a:schemeClr>
                </a:solidFill>
              </a:rPr>
              <a:t>    Period </a:t>
            </a:r>
            <a:r>
              <a:rPr lang="en-US" dirty="0" smtClean="0">
                <a:solidFill>
                  <a:schemeClr val="accent5">
                    <a:lumMod val="60000"/>
                    <a:lumOff val="40000"/>
                  </a:schemeClr>
                </a:solidFill>
              </a:rPr>
              <a:t>1- e8rzhq</a:t>
            </a:r>
            <a:endParaRPr lang="en-US" dirty="0">
              <a:solidFill>
                <a:schemeClr val="accent5">
                  <a:lumMod val="60000"/>
                  <a:lumOff val="40000"/>
                </a:schemeClr>
              </a:solidFill>
            </a:endParaRPr>
          </a:p>
          <a:p>
            <a:r>
              <a:rPr lang="en-US" dirty="0" smtClean="0">
                <a:solidFill>
                  <a:srgbClr val="C00000"/>
                </a:solidFill>
              </a:rPr>
              <a:t>*</a:t>
            </a:r>
            <a:r>
              <a:rPr lang="en-US" dirty="0">
                <a:solidFill>
                  <a:srgbClr val="C00000"/>
                </a:solidFill>
              </a:rPr>
              <a:t>Remember to follow the directions and answer the prompt, and then reply to at least one classmates’ reply.</a:t>
            </a:r>
          </a:p>
          <a:p>
            <a:endParaRPr lang="en-US" dirty="0"/>
          </a:p>
        </p:txBody>
      </p:sp>
    </p:spTree>
    <p:extLst>
      <p:ext uri="{BB962C8B-B14F-4D97-AF65-F5344CB8AC3E}">
        <p14:creationId xmlns:p14="http://schemas.microsoft.com/office/powerpoint/2010/main" val="1172599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76400"/>
            <a:ext cx="8183880" cy="105156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3" name="Content Placeholder 2"/>
          <p:cNvSpPr>
            <a:spLocks noGrp="1"/>
          </p:cNvSpPr>
          <p:nvPr>
            <p:ph idx="1"/>
          </p:nvPr>
        </p:nvSpPr>
        <p:spPr>
          <a:xfrm>
            <a:off x="304800" y="1143000"/>
            <a:ext cx="8183880" cy="4187952"/>
          </a:xfrm>
        </p:spPr>
        <p:txBody>
          <a:bodyPr>
            <a:normAutofit fontScale="92500" lnSpcReduction="10000"/>
          </a:bodyPr>
          <a:lstStyle/>
          <a:p>
            <a:r>
              <a:rPr lang="en-US" dirty="0" smtClean="0">
                <a:hlinkClick r:id="rId2"/>
              </a:rPr>
              <a:t>Go to:</a:t>
            </a:r>
          </a:p>
          <a:p>
            <a:r>
              <a:rPr lang="en-US" dirty="0" smtClean="0">
                <a:hlinkClick r:id="rId2"/>
              </a:rPr>
              <a:t>http://www.readwritethink.org/files/resources/interactives/dramamap/</a:t>
            </a:r>
            <a:endParaRPr lang="en-US" dirty="0" smtClean="0"/>
          </a:p>
          <a:p>
            <a:endParaRPr lang="en-US" dirty="0"/>
          </a:p>
          <a:p>
            <a:r>
              <a:rPr lang="en-US" dirty="0" smtClean="0">
                <a:solidFill>
                  <a:srgbClr val="FF0000"/>
                </a:solidFill>
              </a:rPr>
              <a:t>Complete a Character map for:</a:t>
            </a:r>
            <a:r>
              <a:rPr lang="en-US" dirty="0" smtClean="0"/>
              <a:t> </a:t>
            </a:r>
            <a:r>
              <a:rPr lang="en-US" dirty="0" smtClean="0">
                <a:solidFill>
                  <a:srgbClr val="FFFF00"/>
                </a:solidFill>
              </a:rPr>
              <a:t>Mama,</a:t>
            </a:r>
            <a:r>
              <a:rPr lang="en-US" dirty="0" smtClean="0"/>
              <a:t> </a:t>
            </a:r>
            <a:r>
              <a:rPr lang="en-US" dirty="0" smtClean="0">
                <a:solidFill>
                  <a:srgbClr val="FFC000"/>
                </a:solidFill>
              </a:rPr>
              <a:t>Walter,</a:t>
            </a:r>
            <a:r>
              <a:rPr lang="en-US" dirty="0" smtClean="0"/>
              <a:t> </a:t>
            </a:r>
            <a:r>
              <a:rPr lang="en-US" dirty="0" smtClean="0">
                <a:solidFill>
                  <a:srgbClr val="C00000"/>
                </a:solidFill>
              </a:rPr>
              <a:t>Ruth,</a:t>
            </a:r>
            <a:r>
              <a:rPr lang="en-US" dirty="0" smtClean="0"/>
              <a:t> </a:t>
            </a:r>
            <a:r>
              <a:rPr lang="en-US" dirty="0" err="1" smtClean="0">
                <a:solidFill>
                  <a:schemeClr val="accent3">
                    <a:lumMod val="60000"/>
                    <a:lumOff val="40000"/>
                  </a:schemeClr>
                </a:solidFill>
              </a:rPr>
              <a:t>Beneatha</a:t>
            </a:r>
            <a:r>
              <a:rPr lang="en-US" dirty="0" smtClean="0">
                <a:solidFill>
                  <a:schemeClr val="accent3">
                    <a:lumMod val="60000"/>
                    <a:lumOff val="40000"/>
                  </a:schemeClr>
                </a:solidFill>
              </a:rPr>
              <a:t>,</a:t>
            </a:r>
            <a:r>
              <a:rPr lang="en-US" dirty="0" smtClean="0"/>
              <a:t> and </a:t>
            </a:r>
            <a:r>
              <a:rPr lang="en-US" dirty="0" smtClean="0">
                <a:solidFill>
                  <a:schemeClr val="accent5">
                    <a:lumMod val="60000"/>
                    <a:lumOff val="40000"/>
                  </a:schemeClr>
                </a:solidFill>
              </a:rPr>
              <a:t>Travis.</a:t>
            </a:r>
          </a:p>
          <a:p>
            <a:r>
              <a:rPr lang="en-US" dirty="0" smtClean="0">
                <a:solidFill>
                  <a:schemeClr val="accent2">
                    <a:lumMod val="40000"/>
                    <a:lumOff val="60000"/>
                  </a:schemeClr>
                </a:solidFill>
              </a:rPr>
              <a:t>Complete a Conflict map.</a:t>
            </a:r>
          </a:p>
          <a:p>
            <a:r>
              <a:rPr lang="en-US" dirty="0" smtClean="0">
                <a:solidFill>
                  <a:schemeClr val="accent1"/>
                </a:solidFill>
              </a:rPr>
              <a:t>Complete a Resolution map.</a:t>
            </a:r>
          </a:p>
          <a:p>
            <a:endParaRPr lang="en-US" dirty="0">
              <a:solidFill>
                <a:srgbClr val="00B0F0"/>
              </a:solidFill>
            </a:endParaRPr>
          </a:p>
          <a:p>
            <a:r>
              <a:rPr lang="en-US" dirty="0" smtClean="0">
                <a:solidFill>
                  <a:srgbClr val="00B0F0"/>
                </a:solidFill>
              </a:rPr>
              <a:t>Print out all pages and submit. </a:t>
            </a:r>
            <a:endParaRPr lang="en-US" dirty="0">
              <a:solidFill>
                <a:srgbClr val="00B0F0"/>
              </a:solidFill>
            </a:endParaRPr>
          </a:p>
        </p:txBody>
      </p:sp>
    </p:spTree>
    <p:extLst>
      <p:ext uri="{BB962C8B-B14F-4D97-AF65-F5344CB8AC3E}">
        <p14:creationId xmlns:p14="http://schemas.microsoft.com/office/powerpoint/2010/main" val="11015345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         Culminating Activity</a:t>
            </a:r>
            <a:endParaRPr lang="en-US" dirty="0"/>
          </a:p>
        </p:txBody>
      </p:sp>
      <p:sp>
        <p:nvSpPr>
          <p:cNvPr id="3" name="Content Placeholder 2"/>
          <p:cNvSpPr>
            <a:spLocks noGrp="1"/>
          </p:cNvSpPr>
          <p:nvPr>
            <p:ph idx="1"/>
          </p:nvPr>
        </p:nvSpPr>
        <p:spPr>
          <a:xfrm>
            <a:off x="457200" y="1676400"/>
            <a:ext cx="8183880" cy="4187952"/>
          </a:xfrm>
        </p:spPr>
        <p:txBody>
          <a:bodyPr>
            <a:normAutofit fontScale="92500" lnSpcReduction="20000"/>
          </a:bodyPr>
          <a:lstStyle/>
          <a:p>
            <a:r>
              <a:rPr lang="en-US" sz="1800" dirty="0" smtClean="0">
                <a:solidFill>
                  <a:srgbClr val="00B0F0"/>
                </a:solidFill>
              </a:rPr>
              <a:t>WHAT HAPPENED TO THE YOUNGERS???????</a:t>
            </a:r>
          </a:p>
          <a:p>
            <a:endParaRPr lang="en-US" sz="1800" dirty="0" smtClean="0">
              <a:solidFill>
                <a:srgbClr val="00B0F0"/>
              </a:solidFill>
            </a:endParaRPr>
          </a:p>
          <a:p>
            <a:r>
              <a:rPr lang="en-US" sz="1800" dirty="0" smtClean="0"/>
              <a:t>You will create an ending to the play…</a:t>
            </a:r>
          </a:p>
          <a:p>
            <a:endParaRPr lang="en-US" sz="1800" dirty="0"/>
          </a:p>
          <a:p>
            <a:r>
              <a:rPr lang="en-US" sz="1800" dirty="0" smtClean="0"/>
              <a:t>Individual choices:</a:t>
            </a:r>
          </a:p>
          <a:p>
            <a:r>
              <a:rPr lang="en-US" sz="1800" dirty="0" smtClean="0"/>
              <a:t>1.  Create an “Avatar” character through voki.com. </a:t>
            </a:r>
            <a:r>
              <a:rPr lang="en-US" sz="1800" dirty="0" smtClean="0">
                <a:hlinkClick r:id="rId2"/>
              </a:rPr>
              <a:t>http://www.youtube.com/watch?v=oyGTcH0ZefM&amp;feature=related</a:t>
            </a:r>
            <a:endParaRPr lang="en-US" sz="1800" dirty="0" smtClean="0"/>
          </a:p>
          <a:p>
            <a:r>
              <a:rPr lang="en-US" sz="1800" dirty="0" smtClean="0"/>
              <a:t>2.  Create a “</a:t>
            </a:r>
            <a:r>
              <a:rPr lang="en-US" sz="1800" dirty="0" err="1" smtClean="0"/>
              <a:t>zoobook</a:t>
            </a:r>
            <a:r>
              <a:rPr lang="en-US" sz="1800" dirty="0" smtClean="0"/>
              <a:t>” at zooburst.com. </a:t>
            </a:r>
          </a:p>
          <a:p>
            <a:r>
              <a:rPr lang="en-US" sz="1800" dirty="0" smtClean="0">
                <a:hlinkClick r:id="rId3"/>
              </a:rPr>
              <a:t>http://www.zooburst.com</a:t>
            </a:r>
            <a:endParaRPr lang="en-US" sz="1800" dirty="0" smtClean="0"/>
          </a:p>
          <a:p>
            <a:r>
              <a:rPr lang="en-US" sz="1800" dirty="0" smtClean="0"/>
              <a:t>**Instructions and examples for above can be found at </a:t>
            </a:r>
          </a:p>
          <a:p>
            <a:r>
              <a:rPr lang="en-US" sz="1800" dirty="0" smtClean="0"/>
              <a:t>http://contienglish12.wikispaces.com as well as on our </a:t>
            </a:r>
            <a:r>
              <a:rPr lang="en-US" sz="1800" dirty="0" err="1" smtClean="0"/>
              <a:t>edmodo</a:t>
            </a:r>
            <a:r>
              <a:rPr lang="en-US" sz="1800" dirty="0" smtClean="0"/>
              <a:t> blog site.</a:t>
            </a:r>
          </a:p>
          <a:p>
            <a:r>
              <a:rPr lang="en-US" sz="1800" dirty="0" smtClean="0"/>
              <a:t>Group choice:</a:t>
            </a:r>
          </a:p>
          <a:p>
            <a:r>
              <a:rPr lang="en-US" sz="1800" dirty="0" smtClean="0"/>
              <a:t>1.  You will work in a small group and create an ending for the play.  You will work together to write a script and then act it out.  Your videographer will then use “Moviemaker” to edit the film for the class to view and enjoy.</a:t>
            </a:r>
            <a:endParaRPr lang="en-US" sz="1800" dirty="0"/>
          </a:p>
        </p:txBody>
      </p:sp>
    </p:spTree>
    <p:extLst>
      <p:ext uri="{BB962C8B-B14F-4D97-AF65-F5344CB8AC3E}">
        <p14:creationId xmlns:p14="http://schemas.microsoft.com/office/powerpoint/2010/main" val="31070778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Sample of a </a:t>
            </a:r>
            <a:r>
              <a:rPr lang="en-US" dirty="0" err="1" smtClean="0"/>
              <a:t>zoobok</a:t>
            </a:r>
            <a:r>
              <a:rPr lang="en-US" dirty="0" smtClean="0"/>
              <a:t>:</a:t>
            </a:r>
          </a:p>
          <a:p>
            <a:r>
              <a:rPr lang="en-US" dirty="0" smtClean="0">
                <a:hlinkClick r:id="rId2"/>
              </a:rPr>
              <a:t>http://www.zooburst.com/zb_books-viewer.php?book=zb0_4d1c85baa7484</a:t>
            </a:r>
            <a:endParaRPr lang="en-US" dirty="0" smtClean="0"/>
          </a:p>
          <a:p>
            <a:r>
              <a:rPr lang="en-US" dirty="0" smtClean="0"/>
              <a:t>Code fly13</a:t>
            </a:r>
          </a:p>
          <a:p>
            <a:endParaRPr lang="en-US" dirty="0"/>
          </a:p>
          <a:p>
            <a:r>
              <a:rPr lang="en-US" dirty="0" smtClean="0"/>
              <a:t>My Sample </a:t>
            </a:r>
            <a:r>
              <a:rPr lang="en-US" dirty="0" smtClean="0"/>
              <a:t>of a </a:t>
            </a:r>
            <a:r>
              <a:rPr lang="en-US" dirty="0" err="1" smtClean="0"/>
              <a:t>voki</a:t>
            </a:r>
            <a:r>
              <a:rPr lang="en-US" dirty="0" smtClean="0"/>
              <a:t> can be found at:</a:t>
            </a:r>
          </a:p>
          <a:p>
            <a:r>
              <a:rPr lang="en-US" dirty="0" smtClean="0">
                <a:hlinkClick r:id="rId3"/>
              </a:rPr>
              <a:t>http://contienglish12.wikispaces.com</a:t>
            </a:r>
            <a:endParaRPr lang="en-US" dirty="0" smtClean="0"/>
          </a:p>
          <a:p>
            <a:r>
              <a:rPr lang="en-US" dirty="0" smtClean="0"/>
              <a:t>on the “Raisin in the Sun” page</a:t>
            </a:r>
          </a:p>
          <a:p>
            <a:endParaRPr lang="en-US" dirty="0" smtClean="0"/>
          </a:p>
        </p:txBody>
      </p:sp>
    </p:spTree>
    <p:extLst>
      <p:ext uri="{BB962C8B-B14F-4D97-AF65-F5344CB8AC3E}">
        <p14:creationId xmlns:p14="http://schemas.microsoft.com/office/powerpoint/2010/main" val="36470742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Once your project is complete, you will present it to the class.  Use the rubric found in the </a:t>
            </a:r>
            <a:r>
              <a:rPr lang="en-US" dirty="0" err="1" smtClean="0"/>
              <a:t>wikispace</a:t>
            </a:r>
            <a:r>
              <a:rPr lang="en-US" dirty="0" smtClean="0"/>
              <a:t> on the “A Raisin in the Sun” page. </a:t>
            </a:r>
          </a:p>
          <a:p>
            <a:r>
              <a:rPr lang="en-US" smtClean="0">
                <a:hlinkClick r:id="rId2"/>
              </a:rPr>
              <a:t>http://contienglish12.wikispaces.com</a:t>
            </a:r>
            <a:endParaRPr lang="en-US" smtClean="0"/>
          </a:p>
          <a:p>
            <a:endParaRPr lang="en-US" dirty="0"/>
          </a:p>
          <a:p>
            <a:r>
              <a:rPr lang="en-US" dirty="0" smtClean="0"/>
              <a:t>You will not only present your project but will also peer-evaluate projects as well as take a survey at the culmination of the presentations at </a:t>
            </a:r>
          </a:p>
          <a:p>
            <a:r>
              <a:rPr lang="en-US" dirty="0" smtClean="0">
                <a:hlinkClick r:id="rId3"/>
              </a:rPr>
              <a:t>http://www.quia.com/sv/499723.html</a:t>
            </a:r>
            <a:endParaRPr lang="en-US" dirty="0" smtClean="0"/>
          </a:p>
          <a:p>
            <a:endParaRPr lang="en-US" dirty="0"/>
          </a:p>
        </p:txBody>
      </p:sp>
    </p:spTree>
    <p:extLst>
      <p:ext uri="{BB962C8B-B14F-4D97-AF65-F5344CB8AC3E}">
        <p14:creationId xmlns:p14="http://schemas.microsoft.com/office/powerpoint/2010/main" val="32014737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lgn="ctr"/>
            <a:r>
              <a:rPr lang="en-US" dirty="0" smtClean="0"/>
              <a:t>References</a:t>
            </a:r>
          </a:p>
          <a:p>
            <a:r>
              <a:rPr lang="en-US" dirty="0" smtClean="0">
                <a:hlinkClick r:id="rId2"/>
              </a:rPr>
              <a:t>http://www.kirjasto.sci.fi</a:t>
            </a:r>
            <a:endParaRPr lang="en-US" dirty="0" smtClean="0"/>
          </a:p>
          <a:p>
            <a:r>
              <a:rPr lang="en-US" dirty="0" smtClean="0">
                <a:hlinkClick r:id="rId3"/>
              </a:rPr>
              <a:t>http://www.cbs.com</a:t>
            </a:r>
            <a:endParaRPr lang="en-US" dirty="0" smtClean="0"/>
          </a:p>
          <a:p>
            <a:r>
              <a:rPr lang="en-US" dirty="0" smtClean="0">
                <a:hlinkClick r:id="rId4"/>
              </a:rPr>
              <a:t>http://www.bing.com</a:t>
            </a:r>
            <a:endParaRPr lang="en-US" dirty="0" smtClean="0"/>
          </a:p>
          <a:p>
            <a:r>
              <a:rPr lang="en-US" dirty="0" smtClean="0">
                <a:hlinkClick r:id="rId5"/>
              </a:rPr>
              <a:t>http://youtube.com</a:t>
            </a:r>
            <a:endParaRPr lang="en-US" dirty="0" smtClean="0"/>
          </a:p>
          <a:p>
            <a:r>
              <a:rPr lang="en-US" dirty="0" smtClean="0">
                <a:hlinkClick r:id="rId6"/>
              </a:rPr>
              <a:t>http://www.readwritethink.org</a:t>
            </a:r>
            <a:endParaRPr lang="en-US" dirty="0" smtClean="0"/>
          </a:p>
          <a:p>
            <a:r>
              <a:rPr lang="en-US" dirty="0" smtClean="0">
                <a:hlinkClick r:id="rId7"/>
              </a:rPr>
              <a:t>http://googleimages.com</a:t>
            </a:r>
            <a:endParaRPr lang="en-US" dirty="0" smtClean="0"/>
          </a:p>
          <a:p>
            <a:r>
              <a:rPr lang="en-US" dirty="0" smtClean="0">
                <a:hlinkClick r:id="rId8"/>
              </a:rPr>
              <a:t>http://www.voki.com</a:t>
            </a:r>
            <a:endParaRPr lang="en-US" dirty="0" smtClean="0"/>
          </a:p>
          <a:p>
            <a:r>
              <a:rPr lang="en-US" dirty="0" smtClean="0">
                <a:hlinkClick r:id="rId9"/>
              </a:rPr>
              <a:t>http://www.zooburst.com</a:t>
            </a:r>
            <a:endParaRPr lang="en-US" dirty="0" smtClean="0"/>
          </a:p>
          <a:p>
            <a:r>
              <a:rPr lang="en-US" dirty="0" smtClean="0">
                <a:hlinkClick r:id="rId10"/>
              </a:rPr>
              <a:t>http://wikispaces.com</a:t>
            </a:r>
            <a:endParaRPr lang="en-US" dirty="0" smtClean="0"/>
          </a:p>
          <a:p>
            <a:r>
              <a:rPr lang="en-US" dirty="0" smtClean="0">
                <a:hlinkClick r:id="rId11"/>
              </a:rPr>
              <a:t>http://edmodo.com</a:t>
            </a:r>
            <a:endParaRPr lang="en-US" dirty="0" smtClean="0"/>
          </a:p>
          <a:p>
            <a:r>
              <a:rPr lang="en-US" dirty="0" smtClean="0"/>
              <a:t>Civil rights info./pictures/parts of </a:t>
            </a:r>
            <a:r>
              <a:rPr lang="en-US" smtClean="0"/>
              <a:t>powerpoints </a:t>
            </a:r>
            <a:r>
              <a:rPr lang="en-US" dirty="0" smtClean="0"/>
              <a:t>adapted/added from </a:t>
            </a:r>
          </a:p>
          <a:p>
            <a:r>
              <a:rPr lang="en-US" dirty="0" smtClean="0">
                <a:hlinkClick r:id="rId12"/>
              </a:rPr>
              <a:t>http://www.pppst.org</a:t>
            </a:r>
            <a:endParaRPr lang="en-US" dirty="0" smtClean="0"/>
          </a:p>
          <a:p>
            <a:endParaRPr lang="en-US" dirty="0" smtClean="0"/>
          </a:p>
          <a:p>
            <a:endParaRPr lang="en-US" dirty="0"/>
          </a:p>
        </p:txBody>
      </p:sp>
    </p:spTree>
    <p:extLst>
      <p:ext uri="{BB962C8B-B14F-4D97-AF65-F5344CB8AC3E}">
        <p14:creationId xmlns:p14="http://schemas.microsoft.com/office/powerpoint/2010/main" val="1561470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229600" cy="1066800"/>
          </a:xfrm>
        </p:spPr>
        <p:txBody>
          <a:bodyPr/>
          <a:lstStyle/>
          <a:p>
            <a:r>
              <a:rPr lang="en-US"/>
              <a:t>“Jim Crow”</a:t>
            </a:r>
          </a:p>
        </p:txBody>
      </p:sp>
      <p:sp>
        <p:nvSpPr>
          <p:cNvPr id="13315" name="Rectangle 3"/>
          <p:cNvSpPr>
            <a:spLocks noGrp="1" noChangeArrowheads="1"/>
          </p:cNvSpPr>
          <p:nvPr>
            <p:ph idx="1"/>
          </p:nvPr>
        </p:nvSpPr>
        <p:spPr>
          <a:xfrm>
            <a:off x="381000" y="2971800"/>
            <a:ext cx="8229600" cy="3285309"/>
          </a:xfrm>
        </p:spPr>
        <p:txBody>
          <a:bodyPr>
            <a:normAutofit/>
          </a:bodyPr>
          <a:lstStyle/>
          <a:p>
            <a:r>
              <a:rPr lang="en-US" sz="2400" dirty="0">
                <a:solidFill>
                  <a:srgbClr val="00B050"/>
                </a:solidFill>
              </a:rPr>
              <a:t>“Jim Crow” was a minstrel character from the 1830’s.He was portrayed as an elderly, crippled and clumsy African American slave and his portrayal showed all the negative stereotypes of African Americans. Such stereotyping caused huge resentment to African Americans during the civil rights era</a:t>
            </a:r>
            <a:r>
              <a:rPr lang="en-US" sz="2600" dirty="0">
                <a:solidFill>
                  <a:srgbClr val="00B050"/>
                </a:solidFill>
              </a:rPr>
              <a:t>.</a:t>
            </a:r>
          </a:p>
        </p:txBody>
      </p:sp>
      <p:pic>
        <p:nvPicPr>
          <p:cNvPr id="13319" name="Picture 7"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533400"/>
            <a:ext cx="2386013"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14145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9" name="Picture 9" descr="TheJimCrowLaws-Fro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029075" cy="4267200"/>
          </a:xfrm>
          <a:prstGeom prst="rect">
            <a:avLst/>
          </a:prstGeom>
          <a:noFill/>
          <a:extLst>
            <a:ext uri="{909E8E84-426E-40DD-AFC4-6F175D3DCCD1}">
              <a14:hiddenFill xmlns:a14="http://schemas.microsoft.com/office/drawing/2010/main">
                <a:solidFill>
                  <a:srgbClr val="FFFFFF"/>
                </a:solidFill>
              </a14:hiddenFill>
            </a:ext>
          </a:extLst>
        </p:spPr>
      </p:pic>
      <p:pic>
        <p:nvPicPr>
          <p:cNvPr id="5131" name="Picture 11" descr="BROWN_colo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0"/>
            <a:ext cx="2971800" cy="3686175"/>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USAjimcrow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3657600"/>
            <a:ext cx="51816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139" name="Picture 19" descr="theat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267200"/>
            <a:ext cx="39624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5141" name="Picture 21" descr="USAjimcrow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0"/>
            <a:ext cx="4038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5142" name="Text Box 22"/>
          <p:cNvSpPr txBox="1">
            <a:spLocks noChangeArrowheads="1"/>
          </p:cNvSpPr>
          <p:nvPr/>
        </p:nvSpPr>
        <p:spPr bwMode="auto">
          <a:xfrm>
            <a:off x="6300788" y="-6858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a:p>
        </p:txBody>
      </p:sp>
    </p:spTree>
    <p:extLst>
      <p:ext uri="{BB962C8B-B14F-4D97-AF65-F5344CB8AC3E}">
        <p14:creationId xmlns:p14="http://schemas.microsoft.com/office/powerpoint/2010/main" val="42632255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descr="pca87_1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29025"/>
            <a:ext cx="4572000" cy="3228975"/>
          </a:xfrm>
          <a:prstGeom prst="rect">
            <a:avLst/>
          </a:prstGeom>
          <a:noFill/>
          <a:extLst>
            <a:ext uri="{909E8E84-426E-40DD-AFC4-6F175D3DCCD1}">
              <a14:hiddenFill xmlns:a14="http://schemas.microsoft.com/office/drawing/2010/main">
                <a:solidFill>
                  <a:srgbClr val="FFFFFF"/>
                </a:solidFill>
              </a14:hiddenFill>
            </a:ext>
          </a:extLst>
        </p:spPr>
      </p:pic>
      <p:pic>
        <p:nvPicPr>
          <p:cNvPr id="12295" name="Picture 7" descr="eddie%20mitchell%20%20approaching%20entra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0"/>
            <a:ext cx="4724400" cy="4953000"/>
          </a:xfrm>
          <a:prstGeom prst="rect">
            <a:avLst/>
          </a:prstGeom>
          <a:noFill/>
          <a:extLst>
            <a:ext uri="{909E8E84-426E-40DD-AFC4-6F175D3DCCD1}">
              <a14:hiddenFill xmlns:a14="http://schemas.microsoft.com/office/drawing/2010/main">
                <a:solidFill>
                  <a:srgbClr val="FFFFFF"/>
                </a:solidFill>
              </a14:hiddenFill>
            </a:ext>
          </a:extLst>
        </p:spPr>
      </p:pic>
      <p:pic>
        <p:nvPicPr>
          <p:cNvPr id="12297" name="Picture 9" descr="galle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419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2299" name="Picture 11" descr="researchtools_researchstarters_civilrights_photo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4953000"/>
            <a:ext cx="48768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85456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colored%20sig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62500" cy="375285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b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48150"/>
            <a:ext cx="3810000" cy="2609850"/>
          </a:xfrm>
          <a:prstGeom prst="rect">
            <a:avLst/>
          </a:prstGeom>
          <a:noFill/>
          <a:extLst>
            <a:ext uri="{909E8E84-426E-40DD-AFC4-6F175D3DCCD1}">
              <a14:hiddenFill xmlns:a14="http://schemas.microsoft.com/office/drawing/2010/main">
                <a:solidFill>
                  <a:srgbClr val="FFFFFF"/>
                </a:solidFill>
              </a14:hiddenFill>
            </a:ext>
          </a:extLst>
        </p:spPr>
      </p:pic>
      <p:sp>
        <p:nvSpPr>
          <p:cNvPr id="7176" name="Text Box 8"/>
          <p:cNvSpPr txBox="1">
            <a:spLocks noChangeArrowheads="1"/>
          </p:cNvSpPr>
          <p:nvPr/>
        </p:nvSpPr>
        <p:spPr bwMode="auto">
          <a:xfrm>
            <a:off x="2971800" y="3733800"/>
            <a:ext cx="33432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r>
              <a:rPr lang="en-US" b="1"/>
              <a:t>Jim Crow” America</a:t>
            </a:r>
          </a:p>
        </p:txBody>
      </p:sp>
      <p:pic>
        <p:nvPicPr>
          <p:cNvPr id="7180" name="Picture 12" descr="w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267200"/>
            <a:ext cx="54102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6" descr="e291595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6300" y="0"/>
            <a:ext cx="4457700" cy="3733800"/>
          </a:xfrm>
          <a:prstGeom prst="rect">
            <a:avLst/>
          </a:prstGeom>
          <a:noFill/>
          <a:extLst>
            <a:ext uri="{909E8E84-426E-40DD-AFC4-6F175D3DCCD1}">
              <a14:hiddenFill xmlns:a14="http://schemas.microsoft.com/office/drawing/2010/main">
                <a:solidFill>
                  <a:srgbClr val="FFFFFF"/>
                </a:solidFill>
              </a14:hiddenFill>
            </a:ext>
          </a:extLst>
        </p:spPr>
      </p:pic>
      <p:sp>
        <p:nvSpPr>
          <p:cNvPr id="7185" name="Text Box 17"/>
          <p:cNvSpPr txBox="1">
            <a:spLocks noChangeArrowheads="1"/>
          </p:cNvSpPr>
          <p:nvPr/>
        </p:nvSpPr>
        <p:spPr bwMode="auto">
          <a:xfrm>
            <a:off x="3032125" y="3746500"/>
            <a:ext cx="1841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spTree>
    <p:extLst>
      <p:ext uri="{BB962C8B-B14F-4D97-AF65-F5344CB8AC3E}">
        <p14:creationId xmlns:p14="http://schemas.microsoft.com/office/powerpoint/2010/main" val="208357672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2309</TotalTime>
  <Words>4104</Words>
  <Application>Microsoft Office PowerPoint</Application>
  <PresentationFormat>On-screen Show (4:3)</PresentationFormat>
  <Paragraphs>195</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Aspect</vt:lpstr>
      <vt:lpstr>“A Raisin in the Sun”</vt:lpstr>
      <vt:lpstr>          Author Information</vt:lpstr>
      <vt:lpstr>          Civil Rights </vt:lpstr>
      <vt:lpstr>Racism and the Civil Rights Movement</vt:lpstr>
      <vt:lpstr>PowerPoint Presentation</vt:lpstr>
      <vt:lpstr>“Jim Crow”</vt:lpstr>
      <vt:lpstr>PowerPoint Presentation</vt:lpstr>
      <vt:lpstr>PowerPoint Presentation</vt:lpstr>
      <vt:lpstr>PowerPoint Presentation</vt:lpstr>
      <vt:lpstr>PowerPoint Presentation</vt:lpstr>
      <vt:lpstr>PowerPoint Presentation</vt:lpstr>
      <vt:lpstr>      Leaders of the Civil Rights                                        Movement</vt:lpstr>
      <vt:lpstr>PowerPoint Presentation</vt:lpstr>
      <vt:lpstr>PowerPoint Presentation</vt:lpstr>
      <vt:lpstr>PowerPoint Presentation</vt:lpstr>
      <vt:lpstr>PowerPoint Presentation</vt:lpstr>
      <vt:lpstr>PowerPoint Presentation</vt:lpstr>
      <vt:lpstr>       “A Raisin in the Sun”</vt:lpstr>
      <vt:lpstr> A Dream Deferred by Langston Hughes  http://www.youtube.com/watch?v=pZPNQK3k8Yo</vt:lpstr>
      <vt:lpstr>PowerPoint Presentation</vt:lpstr>
      <vt:lpstr>PowerPoint Presentation</vt:lpstr>
      <vt:lpstr>PowerPoint Presentation</vt:lpstr>
      <vt:lpstr>                   “A Raisin in the Sun” Act I, scene 1</vt:lpstr>
      <vt:lpstr>PowerPoint Presentation</vt:lpstr>
      <vt:lpstr>Let’s read Act I, scene 1</vt:lpstr>
      <vt:lpstr>PowerPoint Presentation</vt:lpstr>
      <vt:lpstr>PowerPoint Presentation</vt:lpstr>
      <vt:lpstr>Act I, scene 2</vt:lpstr>
      <vt:lpstr>PowerPoint Presentation</vt:lpstr>
      <vt:lpstr>Let’s read Act I, scene 2 </vt:lpstr>
      <vt:lpstr>PowerPoint Presentation</vt:lpstr>
      <vt:lpstr>PowerPoint Presentation</vt:lpstr>
      <vt:lpstr> Act II, scene 1</vt:lpstr>
      <vt:lpstr>Let’s read Act II, scene 1</vt:lpstr>
      <vt:lpstr>PowerPoint Presentation</vt:lpstr>
      <vt:lpstr>PowerPoint Presentation</vt:lpstr>
      <vt:lpstr>Act II, scene 2</vt:lpstr>
      <vt:lpstr>PowerPoint Presentation</vt:lpstr>
      <vt:lpstr>Let’s read Act II, scene 2</vt:lpstr>
      <vt:lpstr>PowerPoint Presentation</vt:lpstr>
      <vt:lpstr>PowerPoint Presentation</vt:lpstr>
      <vt:lpstr>Act II, scene 3</vt:lpstr>
      <vt:lpstr>PowerPoint Presentation</vt:lpstr>
      <vt:lpstr>Let’s read Act II, scene 3</vt:lpstr>
      <vt:lpstr>PowerPoint Presentation</vt:lpstr>
      <vt:lpstr>PowerPoint Presentation</vt:lpstr>
      <vt:lpstr>Act III </vt:lpstr>
      <vt:lpstr>PowerPoint Presentation</vt:lpstr>
      <vt:lpstr>Let’s read Act III</vt:lpstr>
      <vt:lpstr>PowerPoint Presentation</vt:lpstr>
      <vt:lpstr>PowerPoint Presentation</vt:lpstr>
      <vt:lpstr>       </vt:lpstr>
      <vt:lpstr>         Culminating Activity</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Raison in the Sun”</dc:title>
  <dc:creator>Suzanne Conti</dc:creator>
  <cp:lastModifiedBy>Suzanne Conti</cp:lastModifiedBy>
  <cp:revision>51</cp:revision>
  <dcterms:created xsi:type="dcterms:W3CDTF">2010-11-24T19:36:28Z</dcterms:created>
  <dcterms:modified xsi:type="dcterms:W3CDTF">2011-02-01T15:02:25Z</dcterms:modified>
</cp:coreProperties>
</file>